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1" roundtripDataSignature="AMtx7mgDzLFh2DieRdUxfZVYNG5gsqQ0z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5DDCCA4-885D-4075-B5E0-C359C9345203}">
  <a:tblStyle styleId="{A5DDCCA4-885D-4075-B5E0-C359C9345203}"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FF7"/>
          </a:solidFill>
        </a:fill>
      </a:tcStyle>
    </a:wholeTbl>
    <a:band1H>
      <a:tcTxStyle b="off" i="off"/>
      <a:tcStyle>
        <a:fill>
          <a:solidFill>
            <a:srgbClr val="D0DEEF"/>
          </a:solidFill>
        </a:fill>
      </a:tcStyle>
    </a:band1H>
    <a:band2H>
      <a:tcTxStyle b="off" i="off"/>
    </a:band2H>
    <a:band1V>
      <a:tcTxStyle b="off" i="off"/>
      <a:tcStyle>
        <a:fill>
          <a:solidFill>
            <a:srgbClr val="D0DEEF"/>
          </a:solidFill>
        </a:fill>
      </a:tcStyle>
    </a:band1V>
    <a:band2V>
      <a:tcTxStyle b="off" i="off"/>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 styleId="{AFC7B3CF-A533-4AD8-8451-49420173FD8B}" styleName="Table_1">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customschemas.google.com/relationships/presentationmetadata" Target="metadata"/><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jpg>
</file>

<file path=ppt/media/image15.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4afe4fd034_4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2" name="Google Shape;172;g34afe4fd034_4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1" name="Google Shape;18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5d4ddb081c_0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0" name="Google Shape;190;g35d4ddb081c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5d4ddb081c_1_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 name="Google Shape;200;g35d4ddb081c_1_8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1" name="Google Shape;201;g35d4ddb081c_1_8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5d4ddb081c_1_1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2" name="Google Shape;212;g35d4ddb081c_1_16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3" name="Google Shape;213;g35d4ddb081c_1_16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5d4ddb081c_1_2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g35d4ddb081c_1_2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5" name="Google Shape;225;g35d4ddb081c_1_25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5d4ddb081c_1_3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6" name="Google Shape;236;g35d4ddb081c_1_33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7" name="Google Shape;237;g35d4ddb081c_1_33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5d4ddb081c_1_4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9" name="Google Shape;249;g35d4ddb081c_1_4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0" name="Google Shape;250;g35d4ddb081c_1_42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5d4ddb081c_0_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5" name="Google Shape;265;g35d4ddb081c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8" name="Google Shape;27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5" name="Google Shape;95;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35db9ac7e3a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35db9ac7e3a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g35db9ac7e3a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565708f98c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7" name="Google Shape;297;g3565708f98c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6" name="Google Shape;30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28a3676c5b_1_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5" name="Google Shape;315;g328a3676c5b_1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328a3676c5b_1_3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4" name="Google Shape;324;g328a3676c5b_1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3" name="Google Shape;33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4" name="Google Shape;10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4" name="Google Shape;11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28a3676c5b_1_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4" name="Google Shape;124;g328a3676c5b_1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4" name="Google Shape;13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28a3676c5b_3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3" name="Google Shape;143;g328a3676c5b_3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3" name="Google Shape;15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5d4ddb081c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3" name="Google Shape;163;g35d4ddb081c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1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1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1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2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1"/>
          <p:cNvSpPr/>
          <p:nvPr>
            <p:ph idx="2" type="pic"/>
          </p:nvPr>
        </p:nvSpPr>
        <p:spPr>
          <a:xfrm>
            <a:off x="5183188" y="987425"/>
            <a:ext cx="6172200" cy="4873625"/>
          </a:xfrm>
          <a:prstGeom prst="rect">
            <a:avLst/>
          </a:prstGeom>
          <a:noFill/>
          <a:ln>
            <a:noFill/>
          </a:ln>
        </p:spPr>
      </p:sp>
      <p:sp>
        <p:nvSpPr>
          <p:cNvPr id="68" name="Google Shape;68;p2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jp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9.jp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s://doi.org/10.1016/j.snr.2021.100036"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hyperlink" Target="https://doi.org/10.1109/BIBM58861.2023.10386049"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s://doi.org/10.1109/EMBC.2015.731919" TargetMode="External"/><Relationship Id="rId4" Type="http://schemas.openxmlformats.org/officeDocument/2006/relationships/hyperlink" Target="https://doi.org/10.1109/ACCESS.2018.2883213"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
          <p:cNvSpPr txBox="1"/>
          <p:nvPr>
            <p:ph type="ctrTitle"/>
          </p:nvPr>
        </p:nvSpPr>
        <p:spPr>
          <a:xfrm>
            <a:off x="1524000" y="-127300"/>
            <a:ext cx="9144000" cy="34545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3600"/>
              <a:buFont typeface="Calibri"/>
              <a:buNone/>
            </a:pPr>
            <a:r>
              <a:rPr b="1" lang="en-US" sz="3600"/>
              <a:t>ST JOSEPH ENGINEERING COLLEGE</a:t>
            </a:r>
            <a:br>
              <a:rPr lang="en-US" sz="3600"/>
            </a:br>
            <a:r>
              <a:rPr b="1" lang="en-US" sz="2000"/>
              <a:t>An Autonomous Institution</a:t>
            </a:r>
            <a:br>
              <a:rPr b="1" lang="en-US" sz="2000"/>
            </a:br>
            <a:r>
              <a:rPr b="1" lang="en-US" sz="2800"/>
              <a:t>Department of Electronics and Communication Engineering</a:t>
            </a:r>
            <a:br>
              <a:rPr b="1" lang="en-US" sz="2800"/>
            </a:br>
            <a:br>
              <a:rPr lang="en-US" sz="4400"/>
            </a:br>
            <a:r>
              <a:rPr b="1" lang="en-US" sz="4400"/>
              <a:t>STRESS DETECTION AND INTERVENTION</a:t>
            </a:r>
            <a:endParaRPr sz="4000">
              <a:latin typeface="Times New Roman"/>
              <a:ea typeface="Times New Roman"/>
              <a:cs typeface="Times New Roman"/>
              <a:sym typeface="Times New Roman"/>
            </a:endParaRPr>
          </a:p>
        </p:txBody>
      </p:sp>
      <p:sp>
        <p:nvSpPr>
          <p:cNvPr id="90" name="Google Shape;90;p1"/>
          <p:cNvSpPr txBox="1"/>
          <p:nvPr>
            <p:ph idx="1" type="subTitle"/>
          </p:nvPr>
        </p:nvSpPr>
        <p:spPr>
          <a:xfrm>
            <a:off x="1045525" y="3440650"/>
            <a:ext cx="9144000" cy="28614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3400"/>
              <a:buFont typeface="Arial"/>
              <a:buNone/>
            </a:pPr>
            <a:r>
              <a:rPr lang="en-US" sz="1400">
                <a:latin typeface="Arial"/>
                <a:ea typeface="Arial"/>
                <a:cs typeface="Arial"/>
                <a:sym typeface="Arial"/>
              </a:rPr>
              <a:t>  Sheline K V	                                    4SO21EC094</a:t>
            </a:r>
            <a:endParaRPr sz="1400"/>
          </a:p>
          <a:p>
            <a:pPr indent="0" lvl="0" marL="0" rtl="0" algn="ctr">
              <a:lnSpc>
                <a:spcPct val="90000"/>
              </a:lnSpc>
              <a:spcBef>
                <a:spcPts val="1000"/>
              </a:spcBef>
              <a:spcAft>
                <a:spcPts val="0"/>
              </a:spcAft>
              <a:buClr>
                <a:schemeClr val="dk1"/>
              </a:buClr>
              <a:buSzPts val="3400"/>
              <a:buFont typeface="Arial"/>
              <a:buNone/>
            </a:pPr>
            <a:r>
              <a:rPr lang="en-US" sz="1400">
                <a:latin typeface="Arial"/>
                <a:ea typeface="Arial"/>
                <a:cs typeface="Arial"/>
                <a:sym typeface="Arial"/>
              </a:rPr>
              <a:t>Sneha Paikat	                                  4S021EC106</a:t>
            </a:r>
            <a:endParaRPr sz="1400"/>
          </a:p>
          <a:p>
            <a:pPr indent="0" lvl="0" marL="0" rtl="0" algn="ctr">
              <a:lnSpc>
                <a:spcPct val="90000"/>
              </a:lnSpc>
              <a:spcBef>
                <a:spcPts val="1000"/>
              </a:spcBef>
              <a:spcAft>
                <a:spcPts val="0"/>
              </a:spcAft>
              <a:buClr>
                <a:schemeClr val="dk1"/>
              </a:buClr>
              <a:buSzPts val="3400"/>
              <a:buFont typeface="Arial"/>
              <a:buNone/>
            </a:pPr>
            <a:r>
              <a:rPr lang="en-US" sz="1400">
                <a:latin typeface="Arial"/>
                <a:ea typeface="Arial"/>
                <a:cs typeface="Arial"/>
                <a:sym typeface="Arial"/>
              </a:rPr>
              <a:t>Trisha Steeven S                                   4S021EC114</a:t>
            </a:r>
            <a:endParaRPr sz="1400"/>
          </a:p>
          <a:p>
            <a:pPr indent="0" lvl="0" marL="0" rtl="0" algn="ctr">
              <a:lnSpc>
                <a:spcPct val="90000"/>
              </a:lnSpc>
              <a:spcBef>
                <a:spcPts val="1000"/>
              </a:spcBef>
              <a:spcAft>
                <a:spcPts val="0"/>
              </a:spcAft>
              <a:buClr>
                <a:schemeClr val="dk1"/>
              </a:buClr>
              <a:buSzPts val="3400"/>
              <a:buFont typeface="Arial"/>
              <a:buNone/>
            </a:pPr>
            <a:r>
              <a:rPr lang="en-US" sz="1400">
                <a:latin typeface="Arial"/>
                <a:ea typeface="Arial"/>
                <a:cs typeface="Arial"/>
                <a:sym typeface="Arial"/>
              </a:rPr>
              <a:t> Veeksha K V	                                   4SO21EC119</a:t>
            </a:r>
            <a:endParaRPr sz="1400"/>
          </a:p>
          <a:p>
            <a:pPr indent="0" lvl="0" marL="0" rtl="0" algn="ctr">
              <a:lnSpc>
                <a:spcPct val="90000"/>
              </a:lnSpc>
              <a:spcBef>
                <a:spcPts val="1000"/>
              </a:spcBef>
              <a:spcAft>
                <a:spcPts val="0"/>
              </a:spcAft>
              <a:buClr>
                <a:schemeClr val="lt1"/>
              </a:buClr>
              <a:buSzPts val="3400"/>
              <a:buFont typeface="Arial"/>
              <a:buNone/>
            </a:pPr>
            <a:r>
              <a:rPr lang="en-US" sz="1400" u="sng">
                <a:solidFill>
                  <a:schemeClr val="lt1"/>
                </a:solidFill>
                <a:latin typeface="Arial"/>
                <a:ea typeface="Arial"/>
                <a:cs typeface="Arial"/>
                <a:sym typeface="Arial"/>
              </a:rPr>
              <a:t>Guidance of</a:t>
            </a:r>
            <a:endParaRPr sz="1400">
              <a:solidFill>
                <a:schemeClr val="lt1"/>
              </a:solidFill>
            </a:endParaRPr>
          </a:p>
          <a:p>
            <a:pPr indent="0" lvl="0" marL="0" rtl="0" algn="ctr">
              <a:lnSpc>
                <a:spcPct val="90000"/>
              </a:lnSpc>
              <a:spcBef>
                <a:spcPts val="1000"/>
              </a:spcBef>
              <a:spcAft>
                <a:spcPts val="0"/>
              </a:spcAft>
              <a:buClr>
                <a:schemeClr val="dk1"/>
              </a:buClr>
              <a:buSzPts val="3400"/>
              <a:buFont typeface="Arial"/>
              <a:buNone/>
            </a:pPr>
            <a:r>
              <a:rPr lang="en-US" sz="1400">
                <a:latin typeface="Aharoni"/>
                <a:ea typeface="Aharoni"/>
                <a:cs typeface="Aharoni"/>
                <a:sym typeface="Aharoni"/>
              </a:rPr>
              <a:t>Under the Guidance of</a:t>
            </a:r>
            <a:endParaRPr sz="1400"/>
          </a:p>
          <a:p>
            <a:pPr indent="0" lvl="0" marL="0" rtl="0" algn="ctr">
              <a:lnSpc>
                <a:spcPct val="90000"/>
              </a:lnSpc>
              <a:spcBef>
                <a:spcPts val="1000"/>
              </a:spcBef>
              <a:spcAft>
                <a:spcPts val="0"/>
              </a:spcAft>
              <a:buClr>
                <a:schemeClr val="dk1"/>
              </a:buClr>
              <a:buSzPts val="3400"/>
              <a:buFont typeface="Arial"/>
              <a:buNone/>
            </a:pPr>
            <a:r>
              <a:rPr lang="en-US" sz="1400">
                <a:latin typeface="Aharoni"/>
                <a:ea typeface="Aharoni"/>
                <a:cs typeface="Aharoni"/>
                <a:sym typeface="Aharoni"/>
              </a:rPr>
              <a:t>Ms Preetha D’souza</a:t>
            </a:r>
            <a:endParaRPr sz="1400"/>
          </a:p>
          <a:p>
            <a:pPr indent="0" lvl="0" marL="0" rtl="0" algn="ctr">
              <a:lnSpc>
                <a:spcPct val="90000"/>
              </a:lnSpc>
              <a:spcBef>
                <a:spcPts val="1000"/>
              </a:spcBef>
              <a:spcAft>
                <a:spcPts val="0"/>
              </a:spcAft>
              <a:buClr>
                <a:schemeClr val="dk1"/>
              </a:buClr>
              <a:buSzPts val="3400"/>
              <a:buFont typeface="Arial"/>
              <a:buNone/>
            </a:pPr>
            <a:r>
              <a:rPr lang="en-US" sz="1400">
                <a:latin typeface="Aharoni"/>
                <a:ea typeface="Aharoni"/>
                <a:cs typeface="Aharoni"/>
                <a:sym typeface="Aharoni"/>
              </a:rPr>
              <a:t>Assistant Professor</a:t>
            </a:r>
            <a:endParaRPr sz="1400"/>
          </a:p>
          <a:p>
            <a:pPr indent="0" lvl="0" marL="0" rtl="0" algn="ctr">
              <a:lnSpc>
                <a:spcPct val="90000"/>
              </a:lnSpc>
              <a:spcBef>
                <a:spcPts val="1000"/>
              </a:spcBef>
              <a:spcAft>
                <a:spcPts val="0"/>
              </a:spcAft>
              <a:buClr>
                <a:schemeClr val="dk1"/>
              </a:buClr>
              <a:buSzPts val="3400"/>
              <a:buFont typeface="Arial"/>
              <a:buNone/>
            </a:pPr>
            <a:r>
              <a:t/>
            </a:r>
            <a:endParaRPr sz="1400"/>
          </a:p>
          <a:p>
            <a:pPr indent="0" lvl="0" marL="0" rtl="0" algn="ctr">
              <a:lnSpc>
                <a:spcPct val="90000"/>
              </a:lnSpc>
              <a:spcBef>
                <a:spcPts val="1000"/>
              </a:spcBef>
              <a:spcAft>
                <a:spcPts val="0"/>
              </a:spcAft>
              <a:buClr>
                <a:schemeClr val="dk1"/>
              </a:buClr>
              <a:buSzPts val="1400"/>
              <a:buNone/>
            </a:pPr>
            <a:r>
              <a:t/>
            </a:r>
            <a:endParaRPr sz="1800">
              <a:latin typeface="Times New Roman"/>
              <a:ea typeface="Times New Roman"/>
              <a:cs typeface="Times New Roman"/>
              <a:sym typeface="Times New Roman"/>
            </a:endParaRPr>
          </a:p>
          <a:p>
            <a:pPr indent="0" lvl="0" marL="0" rtl="0" algn="ctr">
              <a:lnSpc>
                <a:spcPct val="90000"/>
              </a:lnSpc>
              <a:spcBef>
                <a:spcPts val="1000"/>
              </a:spcBef>
              <a:spcAft>
                <a:spcPts val="0"/>
              </a:spcAft>
              <a:buClr>
                <a:schemeClr val="lt1"/>
              </a:buClr>
              <a:buSzPts val="1400"/>
              <a:buNone/>
            </a:pPr>
            <a:r>
              <a:rPr lang="en-US" sz="1400" u="sng">
                <a:solidFill>
                  <a:schemeClr val="lt1"/>
                </a:solidFill>
                <a:latin typeface="Arial"/>
                <a:ea typeface="Arial"/>
                <a:cs typeface="Arial"/>
                <a:sym typeface="Arial"/>
              </a:rPr>
              <a:t>of</a:t>
            </a:r>
            <a:endParaRPr sz="1400">
              <a:solidFill>
                <a:schemeClr val="lt1"/>
              </a:solidFill>
            </a:endParaRPr>
          </a:p>
          <a:p>
            <a:pPr indent="0" lvl="0" marL="0" rtl="0" algn="ctr">
              <a:lnSpc>
                <a:spcPct val="90000"/>
              </a:lnSpc>
              <a:spcBef>
                <a:spcPts val="1000"/>
              </a:spcBef>
              <a:spcAft>
                <a:spcPts val="0"/>
              </a:spcAft>
              <a:buClr>
                <a:schemeClr val="dk1"/>
              </a:buClr>
              <a:buSzPts val="1400"/>
              <a:buNone/>
            </a:pPr>
            <a:r>
              <a:t/>
            </a:r>
            <a:endParaRPr sz="1400"/>
          </a:p>
        </p:txBody>
      </p:sp>
      <p:pic>
        <p:nvPicPr>
          <p:cNvPr descr="logo sjec.jpg" id="91" name="Google Shape;91;p1"/>
          <p:cNvPicPr preferRelativeResize="0"/>
          <p:nvPr/>
        </p:nvPicPr>
        <p:blipFill rotWithShape="1">
          <a:blip r:embed="rId3">
            <a:alphaModFix/>
          </a:blip>
          <a:srcRect b="0" l="0" r="0" t="0"/>
          <a:stretch/>
        </p:blipFill>
        <p:spPr>
          <a:xfrm>
            <a:off x="128800" y="312030"/>
            <a:ext cx="1395203" cy="115442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34afe4fd034_4_0"/>
          <p:cNvSpPr txBox="1"/>
          <p:nvPr>
            <p:ph type="title"/>
          </p:nvPr>
        </p:nvSpPr>
        <p:spPr>
          <a:xfrm>
            <a:off x="382875" y="-307250"/>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latin typeface="Times New Roman"/>
                <a:ea typeface="Times New Roman"/>
                <a:cs typeface="Times New Roman"/>
                <a:sym typeface="Times New Roman"/>
              </a:rPr>
              <a:t>Methodology(Contd…)</a:t>
            </a:r>
            <a:endParaRPr>
              <a:latin typeface="Times New Roman"/>
              <a:ea typeface="Times New Roman"/>
              <a:cs typeface="Times New Roman"/>
              <a:sym typeface="Times New Roman"/>
            </a:endParaRPr>
          </a:p>
        </p:txBody>
      </p:sp>
      <p:sp>
        <p:nvSpPr>
          <p:cNvPr id="175" name="Google Shape;175;g34afe4fd034_4_0"/>
          <p:cNvSpPr txBox="1"/>
          <p:nvPr>
            <p:ph idx="11" type="ftr"/>
          </p:nvPr>
        </p:nvSpPr>
        <p:spPr>
          <a:xfrm>
            <a:off x="4485527" y="6356350"/>
            <a:ext cx="3042300" cy="4185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Stress detection and intervention</a:t>
            </a:r>
            <a:endParaRPr/>
          </a:p>
        </p:txBody>
      </p:sp>
      <p:sp>
        <p:nvSpPr>
          <p:cNvPr id="176" name="Google Shape;176;g34afe4fd034_4_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77" name="Google Shape;177;g34afe4fd034_4_0"/>
          <p:cNvSpPr txBox="1"/>
          <p:nvPr/>
        </p:nvSpPr>
        <p:spPr>
          <a:xfrm>
            <a:off x="382875" y="636525"/>
            <a:ext cx="11247600" cy="6113700"/>
          </a:xfrm>
          <a:prstGeom prst="rect">
            <a:avLst/>
          </a:prstGeom>
          <a:noFill/>
          <a:ln>
            <a:noFill/>
          </a:ln>
        </p:spPr>
        <p:txBody>
          <a:bodyPr anchorCtr="0" anchor="t" bIns="91425" lIns="91425" spcFirstLastPara="1" rIns="91425" wrap="square" tIns="91425">
            <a:spAutoFit/>
          </a:bodyPr>
          <a:lstStyle/>
          <a:p>
            <a:pPr indent="-330200" lvl="0" marL="457200" marR="0" rtl="0" algn="just">
              <a:lnSpc>
                <a:spcPct val="100000"/>
              </a:lnSpc>
              <a:spcBef>
                <a:spcPts val="0"/>
              </a:spcBef>
              <a:spcAft>
                <a:spcPts val="0"/>
              </a:spcAft>
              <a:buClr>
                <a:schemeClr val="dk1"/>
              </a:buClr>
              <a:buSzPts val="1600"/>
              <a:buFont typeface="Times New Roman"/>
              <a:buAutoNum type="arabicPeriod"/>
            </a:pPr>
            <a:r>
              <a:rPr b="0" i="0" lang="en-US" sz="1600" u="none" cap="none" strike="noStrike">
                <a:solidFill>
                  <a:schemeClr val="dk1"/>
                </a:solidFill>
                <a:latin typeface="Times New Roman"/>
                <a:ea typeface="Times New Roman"/>
                <a:cs typeface="Times New Roman"/>
                <a:sym typeface="Times New Roman"/>
              </a:rPr>
              <a:t>Image Input </a:t>
            </a:r>
            <a:endParaRPr b="0" i="0" sz="1600" u="none" cap="none" strike="noStrike">
              <a:solidFill>
                <a:schemeClr val="dk1"/>
              </a:solidFill>
              <a:latin typeface="Times New Roman"/>
              <a:ea typeface="Times New Roman"/>
              <a:cs typeface="Times New Roman"/>
              <a:sym typeface="Times New Roman"/>
            </a:endParaRPr>
          </a:p>
          <a:p>
            <a:pPr indent="-330200" lvl="0" marL="457200" marR="0" rtl="0" algn="just">
              <a:lnSpc>
                <a:spcPct val="115000"/>
              </a:lnSpc>
              <a:spcBef>
                <a:spcPts val="0"/>
              </a:spcBef>
              <a:spcAft>
                <a:spcPts val="0"/>
              </a:spcAft>
              <a:buClr>
                <a:schemeClr val="dk1"/>
              </a:buClr>
              <a:buSzPts val="1600"/>
              <a:buFont typeface="Arial"/>
              <a:buChar char="●"/>
            </a:pPr>
            <a:r>
              <a:rPr b="0" i="0" lang="en-US" sz="1600" u="none" cap="none" strike="noStrike">
                <a:solidFill>
                  <a:schemeClr val="dk1"/>
                </a:solidFill>
                <a:latin typeface="Times New Roman"/>
                <a:ea typeface="Times New Roman"/>
                <a:cs typeface="Times New Roman"/>
                <a:sym typeface="Times New Roman"/>
              </a:rPr>
              <a:t>Facial images are taken (e.g., from webcam) and passed through a Convolutional Neural Network (CNN) model trained on the CK+48 dataset to detect emotions like angry, sad etc..</a:t>
            </a:r>
            <a:endParaRPr b="0" i="0" sz="1600" u="none" cap="none" strike="noStrike">
              <a:solidFill>
                <a:schemeClr val="dk1"/>
              </a:solidFill>
              <a:latin typeface="Times New Roman"/>
              <a:ea typeface="Times New Roman"/>
              <a:cs typeface="Times New Roman"/>
              <a:sym typeface="Times New Roman"/>
            </a:endParaRPr>
          </a:p>
          <a:p>
            <a:pPr indent="0" lvl="0" marL="0" marR="0" rtl="0" algn="just">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  2. </a:t>
            </a:r>
            <a:r>
              <a:rPr b="0" i="0" lang="en-US" sz="1600" u="none" cap="none" strike="noStrike">
                <a:solidFill>
                  <a:schemeClr val="dk1"/>
                </a:solidFill>
                <a:latin typeface="Times New Roman"/>
                <a:ea typeface="Times New Roman"/>
                <a:cs typeface="Times New Roman"/>
                <a:sym typeface="Times New Roman"/>
              </a:rPr>
              <a:t>GSR Sensor (Stress Level Detection)</a:t>
            </a:r>
            <a:endParaRPr b="0" i="0" sz="1600" u="none" cap="none" strike="noStrike">
              <a:solidFill>
                <a:schemeClr val="dk1"/>
              </a:solidFill>
              <a:latin typeface="Times New Roman"/>
              <a:ea typeface="Times New Roman"/>
              <a:cs typeface="Times New Roman"/>
              <a:sym typeface="Times New Roman"/>
            </a:endParaRPr>
          </a:p>
          <a:p>
            <a:pPr indent="-330200" lvl="0" marL="457200" marR="0" rtl="0" algn="just">
              <a:lnSpc>
                <a:spcPct val="115000"/>
              </a:lnSpc>
              <a:spcBef>
                <a:spcPts val="0"/>
              </a:spcBef>
              <a:spcAft>
                <a:spcPts val="0"/>
              </a:spcAft>
              <a:buClr>
                <a:schemeClr val="dk1"/>
              </a:buClr>
              <a:buSzPts val="1600"/>
              <a:buFont typeface="Arial"/>
              <a:buChar char="●"/>
            </a:pPr>
            <a:r>
              <a:rPr b="0" i="0" lang="en-US" sz="1600" u="none" cap="none" strike="noStrike">
                <a:solidFill>
                  <a:schemeClr val="dk1"/>
                </a:solidFill>
                <a:latin typeface="Times New Roman"/>
                <a:ea typeface="Times New Roman"/>
                <a:cs typeface="Times New Roman"/>
                <a:sym typeface="Times New Roman"/>
              </a:rPr>
              <a:t>A GSR sensor connected via ESP32 collects data on skin conductivity, which increases under stress.</a:t>
            </a:r>
            <a:endParaRPr b="0" i="0" sz="1600" u="none" cap="none" strike="noStrike">
              <a:solidFill>
                <a:schemeClr val="dk1"/>
              </a:solidFill>
              <a:latin typeface="Times New Roman"/>
              <a:ea typeface="Times New Roman"/>
              <a:cs typeface="Times New Roman"/>
              <a:sym typeface="Times New Roman"/>
            </a:endParaRPr>
          </a:p>
          <a:p>
            <a:pPr indent="0" lvl="0" marL="0" marR="0" rtl="0" algn="just">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  3. </a:t>
            </a:r>
            <a:r>
              <a:rPr b="0" i="0" lang="en-US" sz="1600" u="none" cap="none" strike="noStrike">
                <a:solidFill>
                  <a:schemeClr val="dk1"/>
                </a:solidFill>
                <a:latin typeface="Times New Roman"/>
                <a:ea typeface="Times New Roman"/>
                <a:cs typeface="Times New Roman"/>
                <a:sym typeface="Times New Roman"/>
              </a:rPr>
              <a:t>Data Storage</a:t>
            </a:r>
            <a:endParaRPr b="0" i="0" sz="1600" u="none" cap="none" strike="noStrike">
              <a:solidFill>
                <a:schemeClr val="dk1"/>
              </a:solidFill>
              <a:latin typeface="Times New Roman"/>
              <a:ea typeface="Times New Roman"/>
              <a:cs typeface="Times New Roman"/>
              <a:sym typeface="Times New Roman"/>
            </a:endParaRPr>
          </a:p>
          <a:p>
            <a:pPr indent="-330200" lvl="0" marL="457200" marR="0" rtl="0" algn="just">
              <a:lnSpc>
                <a:spcPct val="115000"/>
              </a:lnSpc>
              <a:spcBef>
                <a:spcPts val="0"/>
              </a:spcBef>
              <a:spcAft>
                <a:spcPts val="0"/>
              </a:spcAft>
              <a:buClr>
                <a:schemeClr val="dk1"/>
              </a:buClr>
              <a:buSzPts val="1600"/>
              <a:buFont typeface="Arial"/>
              <a:buChar char="●"/>
            </a:pPr>
            <a:r>
              <a:rPr b="0" i="0" lang="en-US" sz="1600" u="none" cap="none" strike="noStrike">
                <a:solidFill>
                  <a:schemeClr val="dk1"/>
                </a:solidFill>
                <a:latin typeface="Times New Roman"/>
                <a:ea typeface="Times New Roman"/>
                <a:cs typeface="Times New Roman"/>
                <a:sym typeface="Times New Roman"/>
              </a:rPr>
              <a:t>Both facial emotion and GSR readings are sent and stored on Firebase Realtime database..</a:t>
            </a:r>
            <a:endParaRPr b="0" i="0" sz="1600" u="none" cap="none" strike="noStrike">
              <a:solidFill>
                <a:schemeClr val="dk1"/>
              </a:solidFill>
              <a:latin typeface="Times New Roman"/>
              <a:ea typeface="Times New Roman"/>
              <a:cs typeface="Times New Roman"/>
              <a:sym typeface="Times New Roman"/>
            </a:endParaRPr>
          </a:p>
          <a:p>
            <a:pPr indent="0" lvl="0" marL="0" marR="0" rtl="0" algn="just">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  4. </a:t>
            </a:r>
            <a:r>
              <a:rPr b="0" i="0" lang="en-US" sz="1600" u="none" cap="none" strike="noStrike">
                <a:solidFill>
                  <a:schemeClr val="dk1"/>
                </a:solidFill>
                <a:latin typeface="Times New Roman"/>
                <a:ea typeface="Times New Roman"/>
                <a:cs typeface="Times New Roman"/>
                <a:sym typeface="Times New Roman"/>
              </a:rPr>
              <a:t>Stress Evaluation</a:t>
            </a:r>
            <a:endParaRPr b="0" i="0" sz="1600" u="none" cap="none" strike="noStrike">
              <a:solidFill>
                <a:schemeClr val="dk1"/>
              </a:solidFill>
              <a:latin typeface="Times New Roman"/>
              <a:ea typeface="Times New Roman"/>
              <a:cs typeface="Times New Roman"/>
              <a:sym typeface="Times New Roman"/>
            </a:endParaRPr>
          </a:p>
          <a:p>
            <a:pPr indent="-330200" lvl="0" marL="457200" marR="0" rtl="0" algn="just">
              <a:lnSpc>
                <a:spcPct val="115000"/>
              </a:lnSpc>
              <a:spcBef>
                <a:spcPts val="0"/>
              </a:spcBef>
              <a:spcAft>
                <a:spcPts val="0"/>
              </a:spcAft>
              <a:buClr>
                <a:schemeClr val="dk1"/>
              </a:buClr>
              <a:buSzPts val="1600"/>
              <a:buFont typeface="Times New Roman"/>
              <a:buChar char="●"/>
            </a:pPr>
            <a:r>
              <a:rPr b="0" i="0" lang="en-US" sz="1600" u="none" cap="none" strike="noStrike">
                <a:solidFill>
                  <a:schemeClr val="dk1"/>
                </a:solidFill>
                <a:latin typeface="Times New Roman"/>
                <a:ea typeface="Times New Roman"/>
                <a:cs typeface="Times New Roman"/>
                <a:sym typeface="Times New Roman"/>
              </a:rPr>
              <a:t>The app checks:</a:t>
            </a:r>
            <a:endParaRPr b="0" i="0" sz="16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1200"/>
              </a:spcBef>
              <a:spcAft>
                <a:spcPts val="0"/>
              </a:spcAft>
              <a:buClr>
                <a:srgbClr val="000000"/>
              </a:buClr>
              <a:buSzPts val="1500"/>
              <a:buFont typeface="Arial"/>
              <a:buNone/>
            </a:pPr>
            <a:r>
              <a:rPr b="0" i="0" lang="en-US" sz="1600" u="none" cap="none" strike="noStrike">
                <a:solidFill>
                  <a:schemeClr val="dk1"/>
                </a:solidFill>
                <a:latin typeface="Times New Roman"/>
                <a:ea typeface="Times New Roman"/>
                <a:cs typeface="Times New Roman"/>
                <a:sym typeface="Times New Roman"/>
              </a:rPr>
              <a:t>*If the emotion is angry or sad</a:t>
            </a:r>
            <a:endParaRPr b="0" i="0" sz="16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1200"/>
              </a:spcBef>
              <a:spcAft>
                <a:spcPts val="0"/>
              </a:spcAft>
              <a:buClr>
                <a:srgbClr val="000000"/>
              </a:buClr>
              <a:buSzPts val="1500"/>
              <a:buFont typeface="Arial"/>
              <a:buNone/>
            </a:pPr>
            <a:r>
              <a:rPr b="0" i="0" lang="en-US" sz="1600" u="none" cap="none" strike="noStrike">
                <a:solidFill>
                  <a:schemeClr val="dk1"/>
                </a:solidFill>
                <a:latin typeface="Times New Roman"/>
                <a:ea typeface="Times New Roman"/>
                <a:cs typeface="Times New Roman"/>
                <a:sym typeface="Times New Roman"/>
              </a:rPr>
              <a:t>*AND the GSR value is above a certain threshold,</a:t>
            </a:r>
            <a:endParaRPr b="0" i="0" sz="16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1200"/>
              </a:spcBef>
              <a:spcAft>
                <a:spcPts val="0"/>
              </a:spcAft>
              <a:buClr>
                <a:srgbClr val="000000"/>
              </a:buClr>
              <a:buSzPts val="1500"/>
              <a:buFont typeface="Arial"/>
              <a:buNone/>
            </a:pPr>
            <a:r>
              <a:rPr b="0" i="0" lang="en-US" sz="1600" u="none" cap="none" strike="noStrike">
                <a:solidFill>
                  <a:schemeClr val="dk1"/>
                </a:solidFill>
                <a:latin typeface="Times New Roman"/>
                <a:ea typeface="Times New Roman"/>
                <a:cs typeface="Times New Roman"/>
                <a:sym typeface="Times New Roman"/>
              </a:rPr>
              <a:t>           &gt;&gt; then the user is considered to be under stress.</a:t>
            </a:r>
            <a:endParaRPr b="0" i="0" sz="16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1200"/>
              </a:spcBef>
              <a:spcAft>
                <a:spcPts val="0"/>
              </a:spcAft>
              <a:buClr>
                <a:srgbClr val="000000"/>
              </a:buClr>
              <a:buSzPts val="1500"/>
              <a:buFont typeface="Arial"/>
              <a:buNone/>
            </a:pPr>
            <a:r>
              <a:rPr b="0" i="0" lang="en-US" sz="1600" u="none" cap="none" strike="noStrike">
                <a:solidFill>
                  <a:schemeClr val="dk1"/>
                </a:solidFill>
                <a:latin typeface="Times New Roman"/>
                <a:ea typeface="Times New Roman"/>
                <a:cs typeface="Times New Roman"/>
                <a:sym typeface="Times New Roman"/>
              </a:rPr>
              <a:t>            &gt;&gt; otherwise, they are in a relaxed state.</a:t>
            </a:r>
            <a:endParaRPr b="0" i="0" sz="1600" u="none" cap="none" strike="noStrike">
              <a:solidFill>
                <a:schemeClr val="dk1"/>
              </a:solidFill>
              <a:latin typeface="Times New Roman"/>
              <a:ea typeface="Times New Roman"/>
              <a:cs typeface="Times New Roman"/>
              <a:sym typeface="Times New Roman"/>
            </a:endParaRPr>
          </a:p>
          <a:p>
            <a:pPr indent="0" lvl="0" marL="0" marR="0" rtl="0" algn="just">
              <a:lnSpc>
                <a:spcPct val="115000"/>
              </a:lnSpc>
              <a:spcBef>
                <a:spcPts val="1200"/>
              </a:spcBef>
              <a:spcAft>
                <a:spcPts val="0"/>
              </a:spcAft>
              <a:buNone/>
            </a:pPr>
            <a:r>
              <a:rPr lang="en-US" sz="1600">
                <a:solidFill>
                  <a:schemeClr val="dk1"/>
                </a:solidFill>
                <a:latin typeface="Times New Roman"/>
                <a:ea typeface="Times New Roman"/>
                <a:cs typeface="Times New Roman"/>
                <a:sym typeface="Times New Roman"/>
              </a:rPr>
              <a:t>  5. </a:t>
            </a:r>
            <a:r>
              <a:rPr b="0" i="0" lang="en-US" sz="1600" u="none" cap="none" strike="noStrike">
                <a:solidFill>
                  <a:schemeClr val="dk1"/>
                </a:solidFill>
                <a:latin typeface="Times New Roman"/>
                <a:ea typeface="Times New Roman"/>
                <a:cs typeface="Times New Roman"/>
                <a:sym typeface="Times New Roman"/>
              </a:rPr>
              <a:t>Personalized Therapy in App</a:t>
            </a:r>
            <a:endParaRPr b="0" i="0" sz="1600" u="none" cap="none" strike="noStrike">
              <a:solidFill>
                <a:schemeClr val="dk1"/>
              </a:solidFill>
              <a:latin typeface="Times New Roman"/>
              <a:ea typeface="Times New Roman"/>
              <a:cs typeface="Times New Roman"/>
              <a:sym typeface="Times New Roman"/>
            </a:endParaRPr>
          </a:p>
          <a:p>
            <a:pPr indent="-330200" lvl="0" marL="457200" marR="0" rtl="0" algn="just">
              <a:lnSpc>
                <a:spcPct val="115000"/>
              </a:lnSpc>
              <a:spcBef>
                <a:spcPts val="0"/>
              </a:spcBef>
              <a:spcAft>
                <a:spcPts val="0"/>
              </a:spcAft>
              <a:buClr>
                <a:schemeClr val="dk1"/>
              </a:buClr>
              <a:buSzPts val="1600"/>
              <a:buFont typeface="Arial"/>
              <a:buChar char="●"/>
            </a:pPr>
            <a:r>
              <a:rPr b="0" i="0" lang="en-US" sz="1600" u="none" cap="none" strike="noStrike">
                <a:solidFill>
                  <a:schemeClr val="dk1"/>
                </a:solidFill>
                <a:latin typeface="Times New Roman"/>
                <a:ea typeface="Times New Roman"/>
                <a:cs typeface="Times New Roman"/>
                <a:sym typeface="Times New Roman"/>
              </a:rPr>
              <a:t>Based on the result, the app provides personalized therapy suggestions, such as:</a:t>
            </a:r>
            <a:endParaRPr b="0" i="0" sz="1600" u="none" cap="none" strike="noStrike">
              <a:solidFill>
                <a:schemeClr val="dk1"/>
              </a:solidFill>
              <a:latin typeface="Times New Roman"/>
              <a:ea typeface="Times New Roman"/>
              <a:cs typeface="Times New Roman"/>
              <a:sym typeface="Times New Roman"/>
            </a:endParaRPr>
          </a:p>
          <a:p>
            <a:pPr indent="-330200" lvl="1" marL="914400" marR="0" rtl="0" algn="just">
              <a:lnSpc>
                <a:spcPct val="115000"/>
              </a:lnSpc>
              <a:spcBef>
                <a:spcPts val="0"/>
              </a:spcBef>
              <a:spcAft>
                <a:spcPts val="0"/>
              </a:spcAft>
              <a:buClr>
                <a:schemeClr val="dk1"/>
              </a:buClr>
              <a:buSzPts val="1600"/>
              <a:buFont typeface="Times New Roman"/>
              <a:buChar char="○"/>
            </a:pPr>
            <a:r>
              <a:rPr b="0" i="0" lang="en-US" sz="1600" u="none" cap="none" strike="noStrike">
                <a:solidFill>
                  <a:schemeClr val="dk1"/>
                </a:solidFill>
                <a:latin typeface="Times New Roman"/>
                <a:ea typeface="Times New Roman"/>
                <a:cs typeface="Times New Roman"/>
                <a:sym typeface="Times New Roman"/>
              </a:rPr>
              <a:t>Yoga</a:t>
            </a:r>
            <a:endParaRPr b="0" i="0" sz="1600" u="none" cap="none" strike="noStrike">
              <a:solidFill>
                <a:schemeClr val="dk1"/>
              </a:solidFill>
              <a:latin typeface="Times New Roman"/>
              <a:ea typeface="Times New Roman"/>
              <a:cs typeface="Times New Roman"/>
              <a:sym typeface="Times New Roman"/>
            </a:endParaRPr>
          </a:p>
          <a:p>
            <a:pPr indent="-330200" lvl="1" marL="914400" marR="0" rtl="0" algn="just">
              <a:lnSpc>
                <a:spcPct val="115000"/>
              </a:lnSpc>
              <a:spcBef>
                <a:spcPts val="0"/>
              </a:spcBef>
              <a:spcAft>
                <a:spcPts val="0"/>
              </a:spcAft>
              <a:buClr>
                <a:schemeClr val="dk1"/>
              </a:buClr>
              <a:buSzPts val="1600"/>
              <a:buFont typeface="Times New Roman"/>
              <a:buChar char="○"/>
            </a:pPr>
            <a:r>
              <a:rPr b="0" i="0" lang="en-US" sz="1600" u="none" cap="none" strike="noStrike">
                <a:solidFill>
                  <a:schemeClr val="dk1"/>
                </a:solidFill>
                <a:latin typeface="Times New Roman"/>
                <a:ea typeface="Times New Roman"/>
                <a:cs typeface="Times New Roman"/>
                <a:sym typeface="Times New Roman"/>
              </a:rPr>
              <a:t>Meditation</a:t>
            </a:r>
            <a:endParaRPr b="0" i="0" sz="1600" u="none" cap="none" strike="noStrike">
              <a:solidFill>
                <a:schemeClr val="dk1"/>
              </a:solidFill>
              <a:latin typeface="Times New Roman"/>
              <a:ea typeface="Times New Roman"/>
              <a:cs typeface="Times New Roman"/>
              <a:sym typeface="Times New Roman"/>
            </a:endParaRPr>
          </a:p>
          <a:p>
            <a:pPr indent="-330200" lvl="1" marL="914400" marR="0" rtl="0" algn="just">
              <a:lnSpc>
                <a:spcPct val="115000"/>
              </a:lnSpc>
              <a:spcBef>
                <a:spcPts val="0"/>
              </a:spcBef>
              <a:spcAft>
                <a:spcPts val="0"/>
              </a:spcAft>
              <a:buClr>
                <a:schemeClr val="dk1"/>
              </a:buClr>
              <a:buSzPts val="1600"/>
              <a:buFont typeface="Times New Roman"/>
              <a:buChar char="○"/>
            </a:pPr>
            <a:r>
              <a:rPr b="0" i="0" lang="en-US" sz="1600" u="none" cap="none" strike="noStrike">
                <a:solidFill>
                  <a:schemeClr val="dk1"/>
                </a:solidFill>
                <a:latin typeface="Times New Roman"/>
                <a:ea typeface="Times New Roman"/>
                <a:cs typeface="Times New Roman"/>
                <a:sym typeface="Times New Roman"/>
              </a:rPr>
              <a:t>Music</a:t>
            </a:r>
            <a:endParaRPr b="0" i="0" sz="1600" u="none" cap="none" strike="noStrike">
              <a:solidFill>
                <a:schemeClr val="dk1"/>
              </a:solidFill>
              <a:latin typeface="Times New Roman"/>
              <a:ea typeface="Times New Roman"/>
              <a:cs typeface="Times New Roman"/>
              <a:sym typeface="Times New Roman"/>
            </a:endParaRPr>
          </a:p>
          <a:p>
            <a:pPr indent="-330200" lvl="1" marL="914400" marR="0" rtl="0" algn="just">
              <a:lnSpc>
                <a:spcPct val="115000"/>
              </a:lnSpc>
              <a:spcBef>
                <a:spcPts val="0"/>
              </a:spcBef>
              <a:spcAft>
                <a:spcPts val="0"/>
              </a:spcAft>
              <a:buClr>
                <a:schemeClr val="dk1"/>
              </a:buClr>
              <a:buSzPts val="1600"/>
              <a:buFont typeface="Times New Roman"/>
              <a:buChar char="○"/>
            </a:pPr>
            <a:r>
              <a:rPr b="0" i="0" lang="en-US" sz="1600" u="none" cap="none" strike="noStrike">
                <a:solidFill>
                  <a:schemeClr val="dk1"/>
                </a:solidFill>
                <a:latin typeface="Times New Roman"/>
                <a:ea typeface="Times New Roman"/>
                <a:cs typeface="Times New Roman"/>
                <a:sym typeface="Times New Roman"/>
              </a:rPr>
              <a:t>Motivational messages</a:t>
            </a:r>
            <a:endParaRPr b="0" i="0" sz="1600" u="none" cap="none" strike="noStrike">
              <a:solidFill>
                <a:schemeClr val="dk1"/>
              </a:solidFill>
              <a:latin typeface="Times New Roman"/>
              <a:ea typeface="Times New Roman"/>
              <a:cs typeface="Times New Roman"/>
              <a:sym typeface="Times New Roman"/>
            </a:endParaRPr>
          </a:p>
        </p:txBody>
      </p:sp>
      <p:sp>
        <p:nvSpPr>
          <p:cNvPr id="178" name="Google Shape;178;g34afe4fd034_4_0"/>
          <p:cNvSpPr txBox="1"/>
          <p:nvPr/>
        </p:nvSpPr>
        <p:spPr>
          <a:xfrm>
            <a:off x="182625" y="6559200"/>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7"/>
          <p:cNvSpPr txBox="1"/>
          <p:nvPr>
            <p:ph type="title"/>
          </p:nvPr>
        </p:nvSpPr>
        <p:spPr>
          <a:xfrm>
            <a:off x="0" y="-362750"/>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Results and Discussion</a:t>
            </a:r>
            <a:endParaRPr>
              <a:latin typeface="Times New Roman"/>
              <a:ea typeface="Times New Roman"/>
              <a:cs typeface="Times New Roman"/>
              <a:sym typeface="Times New Roman"/>
            </a:endParaRPr>
          </a:p>
        </p:txBody>
      </p:sp>
      <p:sp>
        <p:nvSpPr>
          <p:cNvPr id="184" name="Google Shape;184;p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t>Stress detection and intervention</a:t>
            </a:r>
            <a:endParaRPr/>
          </a:p>
        </p:txBody>
      </p:sp>
      <p:sp>
        <p:nvSpPr>
          <p:cNvPr id="185" name="Google Shape;185;p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aphicFrame>
        <p:nvGraphicFramePr>
          <p:cNvPr id="186" name="Google Shape;186;p7"/>
          <p:cNvGraphicFramePr/>
          <p:nvPr/>
        </p:nvGraphicFramePr>
        <p:xfrm>
          <a:off x="1257950" y="625475"/>
          <a:ext cx="3000000" cy="3000000"/>
        </p:xfrm>
        <a:graphic>
          <a:graphicData uri="http://schemas.openxmlformats.org/drawingml/2006/table">
            <a:tbl>
              <a:tblPr>
                <a:noFill/>
                <a:tableStyleId>{AFC7B3CF-A533-4AD8-8451-49420173FD8B}</a:tableStyleId>
              </a:tblPr>
              <a:tblGrid>
                <a:gridCol w="1529700"/>
                <a:gridCol w="1499100"/>
                <a:gridCol w="887225"/>
                <a:gridCol w="841350"/>
                <a:gridCol w="871925"/>
                <a:gridCol w="1918500"/>
                <a:gridCol w="1385675"/>
              </a:tblGrid>
              <a:tr h="464675">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Metric</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Category</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CNN</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KNN</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SVM</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Random Forest</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FCN</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26625">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Accuracy</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Overall</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0.99</a:t>
                      </a:r>
                      <a:endParaRPr b="1"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0.89</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0.94</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0.99</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0.73</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26625">
                <a:tc>
                  <a:txBody>
                    <a:bodyPr/>
                    <a:lstStyle/>
                    <a:p>
                      <a:pPr indent="0" lvl="0" marL="0" marR="0" rtl="0" algn="l">
                        <a:lnSpc>
                          <a:spcPct val="115000"/>
                        </a:lnSpc>
                        <a:spcBef>
                          <a:spcPts val="0"/>
                        </a:spcBef>
                        <a:spcAft>
                          <a:spcPts val="0"/>
                        </a:spcAft>
                        <a:buClr>
                          <a:srgbClr val="000000"/>
                        </a:buClr>
                        <a:buSzPts val="1100"/>
                        <a:buFont typeface="Arial"/>
                        <a:buNone/>
                      </a:pPr>
                      <a:r>
                        <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Negative</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1.00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0.81</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0.98</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0.98</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26625">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solidFill>
                            <a:srgbClr val="000000"/>
                          </a:solidFill>
                          <a:latin typeface="Times New Roman"/>
                          <a:ea typeface="Times New Roman"/>
                          <a:cs typeface="Times New Roman"/>
                          <a:sym typeface="Times New Roman"/>
                        </a:rPr>
                        <a:t>Precision</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alpha val="0"/>
                        </a:srgbClr>
                      </a:solidFill>
                      <a:prstDash val="solid"/>
                      <a:round/>
                      <a:headEnd len="sm" w="sm" type="none"/>
                      <a:tailEnd len="sm" w="sm" type="none"/>
                    </a:lnT>
                    <a:lnB cap="flat" cmpd="sng" w="12700">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Positive</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0.97</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0.95</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0.96</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1.00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0.96</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26625">
                <a:tc>
                  <a:txBody>
                    <a:bodyPr/>
                    <a:lstStyle/>
                    <a:p>
                      <a:pPr indent="0" lvl="0" marL="0" marR="0" rtl="0" algn="l">
                        <a:lnSpc>
                          <a:spcPct val="100000"/>
                        </a:lnSpc>
                        <a:spcBef>
                          <a:spcPts val="0"/>
                        </a:spcBef>
                        <a:spcAft>
                          <a:spcPts val="0"/>
                        </a:spcAft>
                        <a:buClr>
                          <a:srgbClr val="000000"/>
                        </a:buClr>
                        <a:buSzPts val="1100"/>
                        <a:buFont typeface="Arial"/>
                        <a:buNone/>
                      </a:pPr>
                      <a:r>
                        <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alpha val="0"/>
                        </a:srgbClr>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Neutral</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1.00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0.87</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0.88</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1.00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0.53</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26625">
                <a:tc>
                  <a:txBody>
                    <a:bodyPr/>
                    <a:lstStyle/>
                    <a:p>
                      <a:pPr indent="0" lvl="0" marL="0" marR="0" rtl="0" algn="l">
                        <a:lnSpc>
                          <a:spcPct val="115000"/>
                        </a:lnSpc>
                        <a:spcBef>
                          <a:spcPts val="0"/>
                        </a:spcBef>
                        <a:spcAft>
                          <a:spcPts val="0"/>
                        </a:spcAft>
                        <a:buClr>
                          <a:srgbClr val="000000"/>
                        </a:buClr>
                        <a:buSzPts val="1100"/>
                        <a:buFont typeface="Arial"/>
                        <a:buNone/>
                      </a:pPr>
                      <a:r>
                        <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Negative</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1.00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0.66</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0.83</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1.00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26625">
                <a:tc>
                  <a:txBody>
                    <a:bodyPr/>
                    <a:lstStyle/>
                    <a:p>
                      <a:pPr indent="0" lvl="0" marL="0" marR="0" rtl="0" algn="ctr">
                        <a:lnSpc>
                          <a:spcPct val="100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Recall</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alpha val="0"/>
                        </a:srgbClr>
                      </a:solidFill>
                      <a:prstDash val="solid"/>
                      <a:round/>
                      <a:headEnd len="sm" w="sm" type="none"/>
                      <a:tailEnd len="sm" w="sm" type="none"/>
                    </a:lnT>
                    <a:lnB cap="flat" cmpd="sng" w="12700">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Positive</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1.00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0.78</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0.99</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1.00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0.97</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26625">
                <a:tc>
                  <a:txBody>
                    <a:bodyPr/>
                    <a:lstStyle/>
                    <a:p>
                      <a:pPr indent="0" lvl="0" marL="0" marR="0" rtl="0" algn="l">
                        <a:lnSpc>
                          <a:spcPct val="100000"/>
                        </a:lnSpc>
                        <a:spcBef>
                          <a:spcPts val="0"/>
                        </a:spcBef>
                        <a:spcAft>
                          <a:spcPts val="0"/>
                        </a:spcAft>
                        <a:buClr>
                          <a:srgbClr val="000000"/>
                        </a:buClr>
                        <a:buSzPts val="1100"/>
                        <a:buFont typeface="Arial"/>
                        <a:buNone/>
                      </a:pPr>
                      <a:r>
                        <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alpha val="0"/>
                        </a:srgbClr>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Neutral</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0.99</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0.67</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0.94</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0.92</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0.95</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26625">
                <a:tc>
                  <a:txBody>
                    <a:bodyPr/>
                    <a:lstStyle/>
                    <a:p>
                      <a:pPr indent="0" lvl="0" marL="0" marR="0" rtl="0" algn="l">
                        <a:lnSpc>
                          <a:spcPct val="115000"/>
                        </a:lnSpc>
                        <a:spcBef>
                          <a:spcPts val="0"/>
                        </a:spcBef>
                        <a:spcAft>
                          <a:spcPts val="0"/>
                        </a:spcAft>
                        <a:buClr>
                          <a:srgbClr val="000000"/>
                        </a:buClr>
                        <a:buSzPts val="1100"/>
                        <a:buFont typeface="Arial"/>
                        <a:buNone/>
                      </a:pPr>
                      <a:r>
                        <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Negative</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1.00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0.83</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0.99</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26625">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solidFill>
                            <a:srgbClr val="000000"/>
                          </a:solidFill>
                          <a:latin typeface="Times New Roman"/>
                          <a:ea typeface="Times New Roman"/>
                          <a:cs typeface="Times New Roman"/>
                          <a:sym typeface="Times New Roman"/>
                        </a:rPr>
                        <a:t>F1 Score</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alpha val="0"/>
                        </a:srgbClr>
                      </a:solidFill>
                      <a:prstDash val="solid"/>
                      <a:round/>
                      <a:headEnd len="sm" w="sm" type="none"/>
                      <a:tailEnd len="sm" w="sm" type="none"/>
                    </a:lnT>
                    <a:lnB cap="flat" cmpd="sng" w="12700">
                      <a:solidFill>
                        <a:srgbClr val="000000">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Positive</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0.99</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0.94</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0.97</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1.00</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0.96</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26625">
                <a:tc>
                  <a:txBody>
                    <a:bodyPr/>
                    <a:lstStyle/>
                    <a:p>
                      <a:pPr indent="0" lvl="0" marL="0" marR="0" rtl="0" algn="l">
                        <a:lnSpc>
                          <a:spcPct val="100000"/>
                        </a:lnSpc>
                        <a:spcBef>
                          <a:spcPts val="0"/>
                        </a:spcBef>
                        <a:spcAft>
                          <a:spcPts val="0"/>
                        </a:spcAft>
                        <a:buClr>
                          <a:srgbClr val="000000"/>
                        </a:buClr>
                        <a:buSzPts val="1100"/>
                        <a:buFont typeface="Arial"/>
                        <a:buNone/>
                      </a:pPr>
                      <a:r>
                        <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alpha val="0"/>
                        </a:srgbClr>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US" sz="1100" u="none" cap="none" strike="noStrike">
                          <a:latin typeface="Times New Roman"/>
                          <a:ea typeface="Times New Roman"/>
                          <a:cs typeface="Times New Roman"/>
                          <a:sym typeface="Times New Roman"/>
                        </a:rPr>
                        <a:t>Neutral</a:t>
                      </a:r>
                      <a:endParaRPr b="1" sz="11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0.99</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0.88</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0.99</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0.99</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0.68</a:t>
                      </a:r>
                      <a:endParaRPr sz="1200" u="none" cap="none" strike="noStrike">
                        <a:latin typeface="Times New Roman"/>
                        <a:ea typeface="Times New Roman"/>
                        <a:cs typeface="Times New Roman"/>
                        <a:sym typeface="Times New Roman"/>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87" name="Google Shape;187;p7"/>
          <p:cNvSpPr txBox="1"/>
          <p:nvPr/>
        </p:nvSpPr>
        <p:spPr>
          <a:xfrm>
            <a:off x="116225" y="6389500"/>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35d4ddb081c_0_23"/>
          <p:cNvSpPr txBox="1"/>
          <p:nvPr>
            <p:ph type="title"/>
          </p:nvPr>
        </p:nvSpPr>
        <p:spPr>
          <a:xfrm>
            <a:off x="365325" y="201850"/>
            <a:ext cx="10515600" cy="816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Results and Discussion(contd…)</a:t>
            </a:r>
            <a:endParaRPr>
              <a:latin typeface="Times New Roman"/>
              <a:ea typeface="Times New Roman"/>
              <a:cs typeface="Times New Roman"/>
              <a:sym typeface="Times New Roman"/>
            </a:endParaRPr>
          </a:p>
        </p:txBody>
      </p:sp>
      <p:sp>
        <p:nvSpPr>
          <p:cNvPr id="193" name="Google Shape;193;g35d4ddb081c_0_2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t>Stress detection and intervention</a:t>
            </a:r>
            <a:endParaRPr/>
          </a:p>
        </p:txBody>
      </p:sp>
      <p:sp>
        <p:nvSpPr>
          <p:cNvPr id="194" name="Google Shape;194;g35d4ddb081c_0_2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95" name="Google Shape;195;g35d4ddb081c_0_23"/>
          <p:cNvSpPr txBox="1"/>
          <p:nvPr/>
        </p:nvSpPr>
        <p:spPr>
          <a:xfrm>
            <a:off x="835525" y="1266725"/>
            <a:ext cx="10243500" cy="2290500"/>
          </a:xfrm>
          <a:prstGeom prst="rect">
            <a:avLst/>
          </a:prstGeom>
          <a:noFill/>
          <a:ln>
            <a:noFill/>
          </a:ln>
        </p:spPr>
        <p:txBody>
          <a:bodyPr anchorCtr="0" anchor="t" bIns="91425" lIns="91425" spcFirstLastPara="1" rIns="91425" wrap="square" tIns="91425">
            <a:spAutoFit/>
          </a:bodyPr>
          <a:lstStyle/>
          <a:p>
            <a:pPr indent="-342900" lvl="0" marL="457200" marR="1908048" rtl="0" algn="l">
              <a:lnSpc>
                <a:spcPct val="115000"/>
              </a:lnSpc>
              <a:spcBef>
                <a:spcPts val="1776"/>
              </a:spcBef>
              <a:spcAft>
                <a:spcPts val="0"/>
              </a:spcAft>
              <a:buClr>
                <a:schemeClr val="dk1"/>
              </a:buClr>
              <a:buSzPts val="1800"/>
              <a:buFont typeface="Times New Roman"/>
              <a:buChar char="•"/>
            </a:pPr>
            <a:r>
              <a:rPr lang="en-US" sz="1800">
                <a:solidFill>
                  <a:schemeClr val="dk1"/>
                </a:solidFill>
                <a:latin typeface="Times New Roman"/>
                <a:ea typeface="Times New Roman"/>
                <a:cs typeface="Times New Roman"/>
                <a:sym typeface="Times New Roman"/>
              </a:rPr>
              <a:t>CNN and Random Forest are the top-performing algorithms. </a:t>
            </a:r>
            <a:endParaRPr sz="1800">
              <a:solidFill>
                <a:schemeClr val="dk1"/>
              </a:solidFill>
              <a:latin typeface="Times New Roman"/>
              <a:ea typeface="Times New Roman"/>
              <a:cs typeface="Times New Roman"/>
              <a:sym typeface="Times New Roman"/>
            </a:endParaRPr>
          </a:p>
          <a:p>
            <a:pPr indent="-342900" lvl="0" marL="457200" marR="2535936" rtl="0" algn="l">
              <a:lnSpc>
                <a:spcPct val="115000"/>
              </a:lnSpc>
              <a:spcBef>
                <a:spcPts val="0"/>
              </a:spcBef>
              <a:spcAft>
                <a:spcPts val="0"/>
              </a:spcAft>
              <a:buClr>
                <a:schemeClr val="dk1"/>
              </a:buClr>
              <a:buSzPts val="1800"/>
              <a:buFont typeface="Times New Roman"/>
              <a:buChar char="•"/>
            </a:pPr>
            <a:r>
              <a:rPr lang="en-US" sz="1800">
                <a:solidFill>
                  <a:schemeClr val="dk1"/>
                </a:solidFill>
                <a:latin typeface="Times New Roman"/>
                <a:ea typeface="Times New Roman"/>
                <a:cs typeface="Times New Roman"/>
                <a:sym typeface="Times New Roman"/>
              </a:rPr>
              <a:t>SVM performs well but slightly lags behind</a:t>
            </a:r>
            <a:r>
              <a:rPr lang="en-US" sz="1800">
                <a:solidFill>
                  <a:srgbClr val="181800"/>
                </a:solidFill>
                <a:latin typeface="Times New Roman"/>
                <a:ea typeface="Times New Roman"/>
                <a:cs typeface="Times New Roman"/>
                <a:sym typeface="Times New Roman"/>
              </a:rPr>
              <a:t>. </a:t>
            </a:r>
            <a:endParaRPr sz="1800">
              <a:solidFill>
                <a:srgbClr val="181800"/>
              </a:solidFill>
              <a:latin typeface="Times New Roman"/>
              <a:ea typeface="Times New Roman"/>
              <a:cs typeface="Times New Roman"/>
              <a:sym typeface="Times New Roman"/>
            </a:endParaRPr>
          </a:p>
          <a:p>
            <a:pPr indent="-342900" lvl="0" marL="457200" marR="545592" rtl="0" algn="l">
              <a:lnSpc>
                <a:spcPct val="115000"/>
              </a:lnSpc>
              <a:spcBef>
                <a:spcPts val="0"/>
              </a:spcBef>
              <a:spcAft>
                <a:spcPts val="0"/>
              </a:spcAft>
              <a:buClr>
                <a:schemeClr val="dk1"/>
              </a:buClr>
              <a:buSzPts val="1800"/>
              <a:buFont typeface="Times New Roman"/>
              <a:buChar char="•"/>
            </a:pPr>
            <a:r>
              <a:rPr lang="en-US" sz="1800">
                <a:solidFill>
                  <a:schemeClr val="dk1"/>
                </a:solidFill>
                <a:latin typeface="Times New Roman"/>
                <a:ea typeface="Times New Roman"/>
                <a:cs typeface="Times New Roman"/>
                <a:sym typeface="Times New Roman"/>
              </a:rPr>
              <a:t>KNN shows moderate performance, struggling with recall for certain classes. </a:t>
            </a:r>
            <a:endParaRPr sz="1800">
              <a:solidFill>
                <a:schemeClr val="dk1"/>
              </a:solidFill>
              <a:latin typeface="Times New Roman"/>
              <a:ea typeface="Times New Roman"/>
              <a:cs typeface="Times New Roman"/>
              <a:sym typeface="Times New Roman"/>
            </a:endParaRPr>
          </a:p>
          <a:p>
            <a:pPr indent="-342900" lvl="0" marL="457200" marR="969264" rtl="0" algn="l">
              <a:lnSpc>
                <a:spcPct val="115000"/>
              </a:lnSpc>
              <a:spcBef>
                <a:spcPts val="0"/>
              </a:spcBef>
              <a:spcAft>
                <a:spcPts val="0"/>
              </a:spcAft>
              <a:buClr>
                <a:schemeClr val="dk1"/>
              </a:buClr>
              <a:buSzPts val="1800"/>
              <a:buFont typeface="Times New Roman"/>
              <a:buChar char="•"/>
            </a:pPr>
            <a:r>
              <a:rPr lang="en-US" sz="1800">
                <a:solidFill>
                  <a:schemeClr val="dk1"/>
                </a:solidFill>
                <a:latin typeface="Times New Roman"/>
                <a:ea typeface="Times New Roman"/>
                <a:cs typeface="Times New Roman"/>
                <a:sym typeface="Times New Roman"/>
              </a:rPr>
              <a:t>FCN fails significantly in classifying Negative and Neutral categories. </a:t>
            </a:r>
            <a:endParaRPr sz="1800">
              <a:solidFill>
                <a:schemeClr val="dk1"/>
              </a:solidFill>
              <a:latin typeface="Times New Roman"/>
              <a:ea typeface="Times New Roman"/>
              <a:cs typeface="Times New Roman"/>
              <a:sym typeface="Times New Roman"/>
            </a:endParaRPr>
          </a:p>
          <a:p>
            <a:pPr indent="-342900" lvl="0" marL="457200" rtl="0" algn="just">
              <a:spcBef>
                <a:spcPts val="0"/>
              </a:spcBef>
              <a:spcAft>
                <a:spcPts val="0"/>
              </a:spcAft>
              <a:buClr>
                <a:schemeClr val="dk1"/>
              </a:buClr>
              <a:buSzPts val="1800"/>
              <a:buFont typeface="Times New Roman"/>
              <a:buChar char="•"/>
            </a:pPr>
            <a:r>
              <a:rPr lang="en-US" sz="1800">
                <a:solidFill>
                  <a:schemeClr val="dk1"/>
                </a:solidFill>
                <a:latin typeface="Times New Roman"/>
                <a:ea typeface="Times New Roman"/>
                <a:cs typeface="Times New Roman"/>
                <a:sym typeface="Times New Roman"/>
              </a:rPr>
              <a:t>CNN is the best overall algorithm, demonstrating consistent performance across Precision, Recall, and F1 Score for all sentiment categories.</a:t>
            </a:r>
            <a:endParaRPr sz="18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800"/>
          </a:p>
        </p:txBody>
      </p:sp>
      <p:sp>
        <p:nvSpPr>
          <p:cNvPr id="196" name="Google Shape;196;g35d4ddb081c_0_23"/>
          <p:cNvSpPr txBox="1"/>
          <p:nvPr/>
        </p:nvSpPr>
        <p:spPr>
          <a:xfrm>
            <a:off x="149425" y="6422650"/>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
        <p:nvSpPr>
          <p:cNvPr id="197" name="Google Shape;197;g35d4ddb081c_0_23"/>
          <p:cNvSpPr txBox="1"/>
          <p:nvPr/>
        </p:nvSpPr>
        <p:spPr>
          <a:xfrm>
            <a:off x="586450" y="3610875"/>
            <a:ext cx="11469000" cy="1848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200"/>
              </a:spcBef>
              <a:spcAft>
                <a:spcPts val="0"/>
              </a:spcAft>
              <a:buNone/>
            </a:pPr>
            <a:r>
              <a:rPr b="1" lang="en-US" sz="1800">
                <a:solidFill>
                  <a:schemeClr val="dk1"/>
                </a:solidFill>
                <a:latin typeface="Times New Roman"/>
                <a:ea typeface="Times New Roman"/>
                <a:cs typeface="Times New Roman"/>
                <a:sym typeface="Times New Roman"/>
              </a:rPr>
              <a:t>Software Implementation</a:t>
            </a:r>
            <a:endParaRPr b="1" sz="1800">
              <a:solidFill>
                <a:schemeClr val="dk1"/>
              </a:solidFill>
              <a:latin typeface="Times New Roman"/>
              <a:ea typeface="Times New Roman"/>
              <a:cs typeface="Times New Roman"/>
              <a:sym typeface="Times New Roman"/>
            </a:endParaRPr>
          </a:p>
          <a:p>
            <a:pPr indent="0" lvl="0" marL="12700" rtl="0" algn="l">
              <a:lnSpc>
                <a:spcPct val="115000"/>
              </a:lnSpc>
              <a:spcBef>
                <a:spcPts val="1200"/>
              </a:spcBef>
              <a:spcAft>
                <a:spcPts val="0"/>
              </a:spcAft>
              <a:buNone/>
            </a:pPr>
            <a:r>
              <a:rPr lang="en-US" sz="1800">
                <a:solidFill>
                  <a:schemeClr val="dk1"/>
                </a:solidFill>
                <a:latin typeface="Times New Roman"/>
                <a:ea typeface="Times New Roman"/>
                <a:cs typeface="Times New Roman"/>
                <a:sym typeface="Times New Roman"/>
              </a:rPr>
              <a:t>•Trained Model Integration: A trained model was utilized alongside the DeepFace module for face detection and emotion identification.</a:t>
            </a:r>
            <a:endParaRPr sz="1800">
              <a:solidFill>
                <a:schemeClr val="dk1"/>
              </a:solidFill>
              <a:latin typeface="Times New Roman"/>
              <a:ea typeface="Times New Roman"/>
              <a:cs typeface="Times New Roman"/>
              <a:sym typeface="Times New Roman"/>
            </a:endParaRPr>
          </a:p>
          <a:p>
            <a:pPr indent="0" lvl="0" marL="12700" rtl="0" algn="l">
              <a:lnSpc>
                <a:spcPct val="115000"/>
              </a:lnSpc>
              <a:spcBef>
                <a:spcPts val="0"/>
              </a:spcBef>
              <a:spcAft>
                <a:spcPts val="0"/>
              </a:spcAft>
              <a:buNone/>
            </a:pPr>
            <a:r>
              <a:rPr lang="en-US" sz="1800">
                <a:solidFill>
                  <a:schemeClr val="dk1"/>
                </a:solidFill>
                <a:latin typeface="Times New Roman"/>
                <a:ea typeface="Times New Roman"/>
                <a:cs typeface="Times New Roman"/>
                <a:sym typeface="Times New Roman"/>
              </a:rPr>
              <a:t>•Emotion Classification: Emotions like 'angry' and 'sad' were categorized as stress indicators.</a:t>
            </a:r>
            <a:endParaRPr sz="1800">
              <a:solidFill>
                <a:schemeClr val="dk1"/>
              </a:solidFill>
              <a:latin typeface="Times New Roman"/>
              <a:ea typeface="Times New Roman"/>
              <a:cs typeface="Times New Roman"/>
              <a:sym typeface="Times New Roman"/>
            </a:endParaRPr>
          </a:p>
          <a:p>
            <a:pPr indent="0" lvl="0" marL="12700" rtl="0" algn="l">
              <a:lnSpc>
                <a:spcPct val="115000"/>
              </a:lnSpc>
              <a:spcBef>
                <a:spcPts val="0"/>
              </a:spcBef>
              <a:spcAft>
                <a:spcPts val="0"/>
              </a:spcAft>
              <a:buNone/>
            </a:pPr>
            <a:r>
              <a:rPr lang="en-US" sz="1800">
                <a:solidFill>
                  <a:schemeClr val="dk1"/>
                </a:solidFill>
                <a:latin typeface="Times New Roman"/>
                <a:ea typeface="Times New Roman"/>
                <a:cs typeface="Times New Roman"/>
                <a:sym typeface="Times New Roman"/>
              </a:rPr>
              <a:t>•Other Emotions: Remaining emotions were retained in their original categories.</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35d4ddb081c_1_8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204" name="Google Shape;204;g35d4ddb081c_1_84"/>
          <p:cNvPicPr preferRelativeResize="0"/>
          <p:nvPr/>
        </p:nvPicPr>
        <p:blipFill rotWithShape="1">
          <a:blip r:embed="rId3">
            <a:alphaModFix/>
          </a:blip>
          <a:srcRect b="0" l="0" r="0" t="0"/>
          <a:stretch/>
        </p:blipFill>
        <p:spPr>
          <a:xfrm>
            <a:off x="1071225" y="1260750"/>
            <a:ext cx="3605025" cy="3935124"/>
          </a:xfrm>
          <a:prstGeom prst="rect">
            <a:avLst/>
          </a:prstGeom>
          <a:noFill/>
          <a:ln>
            <a:noFill/>
          </a:ln>
        </p:spPr>
      </p:pic>
      <p:pic>
        <p:nvPicPr>
          <p:cNvPr id="205" name="Google Shape;205;g35d4ddb081c_1_84"/>
          <p:cNvPicPr preferRelativeResize="0"/>
          <p:nvPr/>
        </p:nvPicPr>
        <p:blipFill rotWithShape="1">
          <a:blip r:embed="rId4">
            <a:alphaModFix/>
          </a:blip>
          <a:srcRect b="0" l="0" r="0" t="0"/>
          <a:stretch/>
        </p:blipFill>
        <p:spPr>
          <a:xfrm>
            <a:off x="5939425" y="1200000"/>
            <a:ext cx="4272851" cy="4056626"/>
          </a:xfrm>
          <a:prstGeom prst="rect">
            <a:avLst/>
          </a:prstGeom>
          <a:noFill/>
          <a:ln>
            <a:noFill/>
          </a:ln>
        </p:spPr>
      </p:pic>
      <p:sp>
        <p:nvSpPr>
          <p:cNvPr id="206" name="Google Shape;206;g35d4ddb081c_1_84"/>
          <p:cNvSpPr txBox="1"/>
          <p:nvPr/>
        </p:nvSpPr>
        <p:spPr>
          <a:xfrm>
            <a:off x="703300" y="5463075"/>
            <a:ext cx="10120500" cy="16239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Calibri"/>
                <a:ea typeface="Calibri"/>
                <a:cs typeface="Calibri"/>
                <a:sym typeface="Calibri"/>
              </a:rPr>
              <a:t>                                     </a:t>
            </a:r>
            <a:r>
              <a:rPr b="0" i="0" lang="en-US" sz="2000" u="none" cap="none" strike="noStrike">
                <a:solidFill>
                  <a:schemeClr val="dk1"/>
                </a:solidFill>
                <a:latin typeface="Times New Roman"/>
                <a:ea typeface="Times New Roman"/>
                <a:cs typeface="Times New Roman"/>
                <a:sym typeface="Times New Roman"/>
              </a:rPr>
              <a:t>Fig 1.1 Image with angry and sad emotion classified as stress</a:t>
            </a:r>
            <a:endParaRPr b="0" i="0" sz="2000" u="none" cap="none" strike="noStrike">
              <a:solidFill>
                <a:schemeClr val="dk1"/>
              </a:solidFill>
              <a:latin typeface="Times New Roman"/>
              <a:ea typeface="Times New Roman"/>
              <a:cs typeface="Times New Roman"/>
              <a:sym typeface="Times New Roman"/>
            </a:endParaRPr>
          </a:p>
        </p:txBody>
      </p:sp>
      <p:sp>
        <p:nvSpPr>
          <p:cNvPr id="207" name="Google Shape;207;g35d4ddb081c_1_84"/>
          <p:cNvSpPr txBox="1"/>
          <p:nvPr/>
        </p:nvSpPr>
        <p:spPr>
          <a:xfrm>
            <a:off x="3497150" y="6457825"/>
            <a:ext cx="3798600" cy="36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200"/>
              <a:buFont typeface="Arial"/>
              <a:buNone/>
            </a:pPr>
            <a:r>
              <a:rPr b="0" i="0" lang="en-US" sz="1200" u="none" cap="none" strike="noStrike">
                <a:solidFill>
                  <a:srgbClr val="888888"/>
                </a:solidFill>
                <a:latin typeface="Calibri"/>
                <a:ea typeface="Calibri"/>
                <a:cs typeface="Calibri"/>
                <a:sym typeface="Calibri"/>
              </a:rPr>
              <a:t>Stress detection and intervention</a:t>
            </a:r>
            <a:endParaRPr b="0" i="0" sz="2800" u="none" cap="none" strike="noStrike">
              <a:solidFill>
                <a:schemeClr val="dk1"/>
              </a:solidFill>
              <a:latin typeface="Calibri"/>
              <a:ea typeface="Calibri"/>
              <a:cs typeface="Calibri"/>
              <a:sym typeface="Calibri"/>
            </a:endParaRPr>
          </a:p>
        </p:txBody>
      </p:sp>
      <p:sp>
        <p:nvSpPr>
          <p:cNvPr id="208" name="Google Shape;208;g35d4ddb081c_1_84"/>
          <p:cNvSpPr txBox="1"/>
          <p:nvPr>
            <p:ph type="title"/>
          </p:nvPr>
        </p:nvSpPr>
        <p:spPr>
          <a:xfrm>
            <a:off x="365325" y="201850"/>
            <a:ext cx="10515600" cy="8166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latin typeface="Times New Roman"/>
                <a:ea typeface="Times New Roman"/>
                <a:cs typeface="Times New Roman"/>
                <a:sym typeface="Times New Roman"/>
              </a:rPr>
              <a:t>Results and Discussion(contd…)</a:t>
            </a:r>
            <a:endParaRPr>
              <a:latin typeface="Times New Roman"/>
              <a:ea typeface="Times New Roman"/>
              <a:cs typeface="Times New Roman"/>
              <a:sym typeface="Times New Roman"/>
            </a:endParaRPr>
          </a:p>
          <a:p>
            <a:pPr indent="0" lvl="0" marL="0" rtl="0" algn="l">
              <a:lnSpc>
                <a:spcPct val="90000"/>
              </a:lnSpc>
              <a:spcBef>
                <a:spcPts val="0"/>
              </a:spcBef>
              <a:spcAft>
                <a:spcPts val="0"/>
              </a:spcAft>
              <a:buClr>
                <a:schemeClr val="dk1"/>
              </a:buClr>
              <a:buSzPct val="192232"/>
              <a:buFont typeface="Calibri"/>
              <a:buNone/>
            </a:pPr>
            <a:r>
              <a:rPr b="1" lang="en-US" sz="2288">
                <a:latin typeface="Times New Roman"/>
                <a:ea typeface="Times New Roman"/>
                <a:cs typeface="Times New Roman"/>
                <a:sym typeface="Times New Roman"/>
              </a:rPr>
              <a:t>Results from webcam images</a:t>
            </a:r>
            <a:endParaRPr b="1" sz="2288">
              <a:latin typeface="Times New Roman"/>
              <a:ea typeface="Times New Roman"/>
              <a:cs typeface="Times New Roman"/>
              <a:sym typeface="Times New Roman"/>
            </a:endParaRPr>
          </a:p>
        </p:txBody>
      </p:sp>
      <p:sp>
        <p:nvSpPr>
          <p:cNvPr id="209" name="Google Shape;209;g35d4ddb081c_1_84"/>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35d4ddb081c_1_16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pic>
        <p:nvPicPr>
          <p:cNvPr id="216" name="Google Shape;216;g35d4ddb081c_1_168"/>
          <p:cNvPicPr preferRelativeResize="0"/>
          <p:nvPr/>
        </p:nvPicPr>
        <p:blipFill rotWithShape="1">
          <a:blip r:embed="rId3">
            <a:alphaModFix/>
          </a:blip>
          <a:srcRect b="0" l="0" r="0" t="0"/>
          <a:stretch/>
        </p:blipFill>
        <p:spPr>
          <a:xfrm>
            <a:off x="740500" y="1633650"/>
            <a:ext cx="4262200" cy="3590700"/>
          </a:xfrm>
          <a:prstGeom prst="rect">
            <a:avLst/>
          </a:prstGeom>
          <a:noFill/>
          <a:ln>
            <a:noFill/>
          </a:ln>
        </p:spPr>
      </p:pic>
      <p:pic>
        <p:nvPicPr>
          <p:cNvPr id="217" name="Google Shape;217;g35d4ddb081c_1_168"/>
          <p:cNvPicPr preferRelativeResize="0"/>
          <p:nvPr/>
        </p:nvPicPr>
        <p:blipFill rotWithShape="1">
          <a:blip r:embed="rId4">
            <a:alphaModFix/>
          </a:blip>
          <a:srcRect b="0" l="0" r="0" t="0"/>
          <a:stretch/>
        </p:blipFill>
        <p:spPr>
          <a:xfrm>
            <a:off x="5797075" y="1588450"/>
            <a:ext cx="4262201" cy="3681126"/>
          </a:xfrm>
          <a:prstGeom prst="rect">
            <a:avLst/>
          </a:prstGeom>
          <a:noFill/>
          <a:ln>
            <a:noFill/>
          </a:ln>
        </p:spPr>
      </p:pic>
      <p:sp>
        <p:nvSpPr>
          <p:cNvPr id="218" name="Google Shape;218;g35d4ddb081c_1_168"/>
          <p:cNvSpPr txBox="1"/>
          <p:nvPr/>
        </p:nvSpPr>
        <p:spPr>
          <a:xfrm>
            <a:off x="872825" y="5560375"/>
            <a:ext cx="9670800" cy="14934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800"/>
              </a:spcAft>
              <a:buClr>
                <a:schemeClr val="dk1"/>
              </a:buClr>
              <a:buSzPts val="1100"/>
              <a:buFont typeface="Arial"/>
              <a:buNone/>
            </a:pPr>
            <a:r>
              <a:rPr b="0" i="0" lang="en-US" sz="2000" u="none" cap="none" strike="noStrike">
                <a:solidFill>
                  <a:schemeClr val="dk1"/>
                </a:solidFill>
                <a:latin typeface="Times New Roman"/>
                <a:ea typeface="Times New Roman"/>
                <a:cs typeface="Times New Roman"/>
                <a:sym typeface="Times New Roman"/>
              </a:rPr>
              <a:t>Fig 1.2 Images with fear and disgust emotions</a:t>
            </a:r>
            <a:endParaRPr b="0" i="0" sz="3600" u="none" cap="none" strike="noStrike">
              <a:solidFill>
                <a:schemeClr val="dk1"/>
              </a:solidFill>
              <a:latin typeface="Calibri"/>
              <a:ea typeface="Calibri"/>
              <a:cs typeface="Calibri"/>
              <a:sym typeface="Calibri"/>
            </a:endParaRPr>
          </a:p>
        </p:txBody>
      </p:sp>
      <p:sp>
        <p:nvSpPr>
          <p:cNvPr id="219" name="Google Shape;219;g35d4ddb081c_1_168"/>
          <p:cNvSpPr txBox="1"/>
          <p:nvPr/>
        </p:nvSpPr>
        <p:spPr>
          <a:xfrm>
            <a:off x="3004175" y="6443325"/>
            <a:ext cx="5045700" cy="414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US" sz="1200" u="none" cap="none" strike="noStrike">
                <a:solidFill>
                  <a:srgbClr val="888888"/>
                </a:solidFill>
                <a:latin typeface="Calibri"/>
                <a:ea typeface="Calibri"/>
                <a:cs typeface="Calibri"/>
                <a:sym typeface="Calibri"/>
              </a:rPr>
              <a:t>Stress detection and intervention</a:t>
            </a:r>
            <a:endParaRPr b="0" i="0" sz="2800" u="none" cap="none" strike="noStrike">
              <a:solidFill>
                <a:schemeClr val="dk1"/>
              </a:solidFill>
              <a:latin typeface="Calibri"/>
              <a:ea typeface="Calibri"/>
              <a:cs typeface="Calibri"/>
              <a:sym typeface="Calibri"/>
            </a:endParaRPr>
          </a:p>
        </p:txBody>
      </p:sp>
      <p:sp>
        <p:nvSpPr>
          <p:cNvPr id="220" name="Google Shape;220;g35d4ddb081c_1_168"/>
          <p:cNvSpPr txBox="1"/>
          <p:nvPr>
            <p:ph type="title"/>
          </p:nvPr>
        </p:nvSpPr>
        <p:spPr>
          <a:xfrm>
            <a:off x="365325" y="201850"/>
            <a:ext cx="10515600" cy="816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Results and Discussion(contd…)</a:t>
            </a:r>
            <a:endParaRPr>
              <a:latin typeface="Times New Roman"/>
              <a:ea typeface="Times New Roman"/>
              <a:cs typeface="Times New Roman"/>
              <a:sym typeface="Times New Roman"/>
            </a:endParaRPr>
          </a:p>
        </p:txBody>
      </p:sp>
      <p:sp>
        <p:nvSpPr>
          <p:cNvPr id="221" name="Google Shape;221;g35d4ddb081c_1_168"/>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35d4ddb081c_1_25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pic>
        <p:nvPicPr>
          <p:cNvPr id="228" name="Google Shape;228;g35d4ddb081c_1_252"/>
          <p:cNvPicPr preferRelativeResize="0"/>
          <p:nvPr/>
        </p:nvPicPr>
        <p:blipFill rotWithShape="1">
          <a:blip r:embed="rId3">
            <a:alphaModFix/>
          </a:blip>
          <a:srcRect b="0" l="0" r="0" t="0"/>
          <a:stretch/>
        </p:blipFill>
        <p:spPr>
          <a:xfrm>
            <a:off x="719125" y="1672625"/>
            <a:ext cx="4594575" cy="3725700"/>
          </a:xfrm>
          <a:prstGeom prst="rect">
            <a:avLst/>
          </a:prstGeom>
          <a:noFill/>
          <a:ln>
            <a:noFill/>
          </a:ln>
        </p:spPr>
      </p:pic>
      <p:pic>
        <p:nvPicPr>
          <p:cNvPr id="229" name="Google Shape;229;g35d4ddb081c_1_252"/>
          <p:cNvPicPr preferRelativeResize="0"/>
          <p:nvPr/>
        </p:nvPicPr>
        <p:blipFill rotWithShape="1">
          <a:blip r:embed="rId4">
            <a:alphaModFix/>
          </a:blip>
          <a:srcRect b="0" l="0" r="0" t="0"/>
          <a:stretch/>
        </p:blipFill>
        <p:spPr>
          <a:xfrm>
            <a:off x="6221275" y="1599650"/>
            <a:ext cx="4190274" cy="3725700"/>
          </a:xfrm>
          <a:prstGeom prst="rect">
            <a:avLst/>
          </a:prstGeom>
          <a:noFill/>
          <a:ln>
            <a:noFill/>
          </a:ln>
        </p:spPr>
      </p:pic>
      <p:sp>
        <p:nvSpPr>
          <p:cNvPr id="230" name="Google Shape;230;g35d4ddb081c_1_252"/>
          <p:cNvSpPr txBox="1"/>
          <p:nvPr/>
        </p:nvSpPr>
        <p:spPr>
          <a:xfrm>
            <a:off x="1360850" y="5598750"/>
            <a:ext cx="8416500" cy="4842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800"/>
              </a:spcAft>
              <a:buClr>
                <a:schemeClr val="dk1"/>
              </a:buClr>
              <a:buSzPts val="1100"/>
              <a:buFont typeface="Arial"/>
              <a:buNone/>
            </a:pPr>
            <a:r>
              <a:rPr b="0" i="0" lang="en-US" sz="2000" u="none" cap="none" strike="noStrike">
                <a:solidFill>
                  <a:schemeClr val="dk1"/>
                </a:solidFill>
                <a:latin typeface="Times New Roman"/>
                <a:ea typeface="Times New Roman"/>
                <a:cs typeface="Times New Roman"/>
                <a:sym typeface="Times New Roman"/>
              </a:rPr>
              <a:t>Fig 1.3 Images with neutral and surprise emotions</a:t>
            </a:r>
            <a:endParaRPr b="0" i="0" sz="3600" u="none" cap="none" strike="noStrike">
              <a:solidFill>
                <a:schemeClr val="dk1"/>
              </a:solidFill>
              <a:latin typeface="Calibri"/>
              <a:ea typeface="Calibri"/>
              <a:cs typeface="Calibri"/>
              <a:sym typeface="Calibri"/>
            </a:endParaRPr>
          </a:p>
        </p:txBody>
      </p:sp>
      <p:sp>
        <p:nvSpPr>
          <p:cNvPr id="231" name="Google Shape;231;g35d4ddb081c_1_252"/>
          <p:cNvSpPr txBox="1"/>
          <p:nvPr/>
        </p:nvSpPr>
        <p:spPr>
          <a:xfrm>
            <a:off x="3282225" y="6283375"/>
            <a:ext cx="4981200" cy="36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US" sz="1200" u="none" cap="none" strike="noStrike">
                <a:solidFill>
                  <a:srgbClr val="888888"/>
                </a:solidFill>
                <a:latin typeface="Calibri"/>
                <a:ea typeface="Calibri"/>
                <a:cs typeface="Calibri"/>
                <a:sym typeface="Calibri"/>
              </a:rPr>
              <a:t>Stress detection and intervention</a:t>
            </a:r>
            <a:endParaRPr b="0" i="0" sz="2800" u="none" cap="none" strike="noStrike">
              <a:solidFill>
                <a:schemeClr val="dk1"/>
              </a:solidFill>
              <a:latin typeface="Calibri"/>
              <a:ea typeface="Calibri"/>
              <a:cs typeface="Calibri"/>
              <a:sym typeface="Calibri"/>
            </a:endParaRPr>
          </a:p>
        </p:txBody>
      </p:sp>
      <p:sp>
        <p:nvSpPr>
          <p:cNvPr id="232" name="Google Shape;232;g35d4ddb081c_1_252"/>
          <p:cNvSpPr txBox="1"/>
          <p:nvPr>
            <p:ph type="title"/>
          </p:nvPr>
        </p:nvSpPr>
        <p:spPr>
          <a:xfrm>
            <a:off x="365325" y="201850"/>
            <a:ext cx="10515600" cy="816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Results and Discussion(contd…)</a:t>
            </a:r>
            <a:endParaRPr>
              <a:latin typeface="Times New Roman"/>
              <a:ea typeface="Times New Roman"/>
              <a:cs typeface="Times New Roman"/>
              <a:sym typeface="Times New Roman"/>
            </a:endParaRPr>
          </a:p>
        </p:txBody>
      </p:sp>
      <p:sp>
        <p:nvSpPr>
          <p:cNvPr id="233" name="Google Shape;233;g35d4ddb081c_1_252"/>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35d4ddb081c_1_33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pic>
        <p:nvPicPr>
          <p:cNvPr id="240" name="Google Shape;240;g35d4ddb081c_1_336"/>
          <p:cNvPicPr preferRelativeResize="0"/>
          <p:nvPr/>
        </p:nvPicPr>
        <p:blipFill rotWithShape="1">
          <a:blip r:embed="rId3">
            <a:alphaModFix/>
          </a:blip>
          <a:srcRect b="0" l="10905" r="0" t="10905"/>
          <a:stretch/>
        </p:blipFill>
        <p:spPr>
          <a:xfrm>
            <a:off x="3428900" y="1260938"/>
            <a:ext cx="4568975" cy="4149312"/>
          </a:xfrm>
          <a:prstGeom prst="rect">
            <a:avLst/>
          </a:prstGeom>
          <a:noFill/>
          <a:ln>
            <a:noFill/>
          </a:ln>
        </p:spPr>
      </p:pic>
      <p:sp>
        <p:nvSpPr>
          <p:cNvPr id="241" name="Google Shape;241;g35d4ddb081c_1_336"/>
          <p:cNvSpPr txBox="1"/>
          <p:nvPr/>
        </p:nvSpPr>
        <p:spPr>
          <a:xfrm>
            <a:off x="2954300" y="5596325"/>
            <a:ext cx="5309100" cy="3651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800"/>
              </a:spcAft>
              <a:buClr>
                <a:schemeClr val="dk1"/>
              </a:buClr>
              <a:buSzPts val="1100"/>
              <a:buFont typeface="Arial"/>
              <a:buNone/>
            </a:pPr>
            <a:r>
              <a:rPr b="0" i="0" lang="en-US" sz="2000" u="none" cap="none" strike="noStrike">
                <a:solidFill>
                  <a:schemeClr val="dk1"/>
                </a:solidFill>
                <a:latin typeface="Times New Roman"/>
                <a:ea typeface="Times New Roman"/>
                <a:cs typeface="Times New Roman"/>
                <a:sym typeface="Times New Roman"/>
              </a:rPr>
              <a:t>Fig 1.4 Image with happy emotion</a:t>
            </a:r>
            <a:endParaRPr b="0" i="0" sz="3600" u="none" cap="none" strike="noStrike">
              <a:solidFill>
                <a:schemeClr val="dk1"/>
              </a:solidFill>
              <a:latin typeface="Calibri"/>
              <a:ea typeface="Calibri"/>
              <a:cs typeface="Calibri"/>
              <a:sym typeface="Calibri"/>
            </a:endParaRPr>
          </a:p>
        </p:txBody>
      </p:sp>
      <p:sp>
        <p:nvSpPr>
          <p:cNvPr id="242" name="Google Shape;242;g35d4ddb081c_1_336"/>
          <p:cNvSpPr txBox="1"/>
          <p:nvPr/>
        </p:nvSpPr>
        <p:spPr>
          <a:xfrm>
            <a:off x="3903700" y="6356350"/>
            <a:ext cx="4094100" cy="31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dk1"/>
              </a:solidFill>
              <a:latin typeface="Calibri"/>
              <a:ea typeface="Calibri"/>
              <a:cs typeface="Calibri"/>
              <a:sym typeface="Calibri"/>
            </a:endParaRPr>
          </a:p>
        </p:txBody>
      </p:sp>
      <p:sp>
        <p:nvSpPr>
          <p:cNvPr id="243" name="Google Shape;243;g35d4ddb081c_1_336"/>
          <p:cNvSpPr txBox="1"/>
          <p:nvPr/>
        </p:nvSpPr>
        <p:spPr>
          <a:xfrm>
            <a:off x="2595175" y="6580050"/>
            <a:ext cx="6370800" cy="56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dk1"/>
              </a:solidFill>
              <a:latin typeface="Calibri"/>
              <a:ea typeface="Calibri"/>
              <a:cs typeface="Calibri"/>
              <a:sym typeface="Calibri"/>
            </a:endParaRPr>
          </a:p>
        </p:txBody>
      </p:sp>
      <p:sp>
        <p:nvSpPr>
          <p:cNvPr id="244" name="Google Shape;244;g35d4ddb081c_1_336"/>
          <p:cNvSpPr txBox="1"/>
          <p:nvPr/>
        </p:nvSpPr>
        <p:spPr>
          <a:xfrm>
            <a:off x="3282225" y="6283375"/>
            <a:ext cx="4981200" cy="36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US" sz="1200" u="none" cap="none" strike="noStrike">
                <a:solidFill>
                  <a:srgbClr val="888888"/>
                </a:solidFill>
                <a:latin typeface="Calibri"/>
                <a:ea typeface="Calibri"/>
                <a:cs typeface="Calibri"/>
                <a:sym typeface="Calibri"/>
              </a:rPr>
              <a:t>Stress detection and intervention</a:t>
            </a:r>
            <a:endParaRPr b="0" i="0" sz="2800" u="none" cap="none" strike="noStrike">
              <a:solidFill>
                <a:schemeClr val="dk1"/>
              </a:solidFill>
              <a:latin typeface="Calibri"/>
              <a:ea typeface="Calibri"/>
              <a:cs typeface="Calibri"/>
              <a:sym typeface="Calibri"/>
            </a:endParaRPr>
          </a:p>
        </p:txBody>
      </p:sp>
      <p:sp>
        <p:nvSpPr>
          <p:cNvPr id="245" name="Google Shape;245;g35d4ddb081c_1_336"/>
          <p:cNvSpPr txBox="1"/>
          <p:nvPr>
            <p:ph type="title"/>
          </p:nvPr>
        </p:nvSpPr>
        <p:spPr>
          <a:xfrm>
            <a:off x="365325" y="201850"/>
            <a:ext cx="10515600" cy="816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Results and Discussion(contd…)</a:t>
            </a:r>
            <a:endParaRPr>
              <a:latin typeface="Times New Roman"/>
              <a:ea typeface="Times New Roman"/>
              <a:cs typeface="Times New Roman"/>
              <a:sym typeface="Times New Roman"/>
            </a:endParaRPr>
          </a:p>
        </p:txBody>
      </p:sp>
      <p:sp>
        <p:nvSpPr>
          <p:cNvPr id="246" name="Google Shape;246;g35d4ddb081c_1_336"/>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g35d4ddb081c_1_42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
        <p:nvSpPr>
          <p:cNvPr id="253" name="Google Shape;253;g35d4ddb081c_1_425"/>
          <p:cNvSpPr txBox="1"/>
          <p:nvPr/>
        </p:nvSpPr>
        <p:spPr>
          <a:xfrm>
            <a:off x="3903700" y="6356350"/>
            <a:ext cx="4094100" cy="31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dk1"/>
              </a:solidFill>
              <a:latin typeface="Calibri"/>
              <a:ea typeface="Calibri"/>
              <a:cs typeface="Calibri"/>
              <a:sym typeface="Calibri"/>
            </a:endParaRPr>
          </a:p>
        </p:txBody>
      </p:sp>
      <p:sp>
        <p:nvSpPr>
          <p:cNvPr id="254" name="Google Shape;254;g35d4ddb081c_1_425"/>
          <p:cNvSpPr txBox="1"/>
          <p:nvPr/>
        </p:nvSpPr>
        <p:spPr>
          <a:xfrm>
            <a:off x="2595175" y="6580050"/>
            <a:ext cx="6370800" cy="56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dk1"/>
              </a:solidFill>
              <a:latin typeface="Calibri"/>
              <a:ea typeface="Calibri"/>
              <a:cs typeface="Calibri"/>
              <a:sym typeface="Calibri"/>
            </a:endParaRPr>
          </a:p>
        </p:txBody>
      </p:sp>
      <p:sp>
        <p:nvSpPr>
          <p:cNvPr id="255" name="Google Shape;255;g35d4ddb081c_1_425"/>
          <p:cNvSpPr txBox="1"/>
          <p:nvPr/>
        </p:nvSpPr>
        <p:spPr>
          <a:xfrm>
            <a:off x="3282225" y="6283375"/>
            <a:ext cx="4981200" cy="36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US" sz="1200" u="none" cap="none" strike="noStrike">
                <a:solidFill>
                  <a:srgbClr val="888888"/>
                </a:solidFill>
                <a:latin typeface="Calibri"/>
                <a:ea typeface="Calibri"/>
                <a:cs typeface="Calibri"/>
                <a:sym typeface="Calibri"/>
              </a:rPr>
              <a:t>Stress detection and intervention</a:t>
            </a:r>
            <a:endParaRPr b="0" i="0" sz="2800" u="none" cap="none" strike="noStrike">
              <a:solidFill>
                <a:schemeClr val="dk1"/>
              </a:solidFill>
              <a:latin typeface="Calibri"/>
              <a:ea typeface="Calibri"/>
              <a:cs typeface="Calibri"/>
              <a:sym typeface="Calibri"/>
            </a:endParaRPr>
          </a:p>
        </p:txBody>
      </p:sp>
      <p:sp>
        <p:nvSpPr>
          <p:cNvPr id="256" name="Google Shape;256;g35d4ddb081c_1_425"/>
          <p:cNvSpPr txBox="1"/>
          <p:nvPr/>
        </p:nvSpPr>
        <p:spPr>
          <a:xfrm>
            <a:off x="657750" y="950175"/>
            <a:ext cx="108765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1200"/>
              </a:spcAft>
              <a:buClr>
                <a:srgbClr val="000000"/>
              </a:buClr>
              <a:buSzPts val="2000"/>
              <a:buFont typeface="Arial"/>
              <a:buNone/>
            </a:pPr>
            <a:r>
              <a:rPr b="1" i="0" lang="en-US" sz="2000" u="none" cap="none" strike="noStrike">
                <a:solidFill>
                  <a:schemeClr val="dk1"/>
                </a:solidFill>
                <a:latin typeface="Times New Roman"/>
                <a:ea typeface="Times New Roman"/>
                <a:cs typeface="Times New Roman"/>
                <a:sym typeface="Times New Roman"/>
              </a:rPr>
              <a:t>Hardware Implementation</a:t>
            </a:r>
            <a:endParaRPr b="1" i="0" sz="1600" u="none" cap="none" strike="noStrike">
              <a:solidFill>
                <a:srgbClr val="000000"/>
              </a:solidFill>
              <a:latin typeface="Arial"/>
              <a:ea typeface="Arial"/>
              <a:cs typeface="Arial"/>
              <a:sym typeface="Arial"/>
            </a:endParaRPr>
          </a:p>
        </p:txBody>
      </p:sp>
      <p:pic>
        <p:nvPicPr>
          <p:cNvPr id="257" name="Google Shape;257;g35d4ddb081c_1_425"/>
          <p:cNvPicPr preferRelativeResize="0"/>
          <p:nvPr/>
        </p:nvPicPr>
        <p:blipFill rotWithShape="1">
          <a:blip r:embed="rId3">
            <a:alphaModFix/>
          </a:blip>
          <a:srcRect b="0" l="0" r="27834" t="5168"/>
          <a:stretch/>
        </p:blipFill>
        <p:spPr>
          <a:xfrm>
            <a:off x="525189" y="1795151"/>
            <a:ext cx="4854936" cy="3154851"/>
          </a:xfrm>
          <a:prstGeom prst="rect">
            <a:avLst/>
          </a:prstGeom>
          <a:noFill/>
          <a:ln>
            <a:noFill/>
          </a:ln>
        </p:spPr>
      </p:pic>
      <p:sp>
        <p:nvSpPr>
          <p:cNvPr id="258" name="Google Shape;258;g35d4ddb081c_1_425"/>
          <p:cNvSpPr txBox="1"/>
          <p:nvPr/>
        </p:nvSpPr>
        <p:spPr>
          <a:xfrm>
            <a:off x="1684413" y="4868325"/>
            <a:ext cx="3000000" cy="4464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800"/>
              </a:spcAft>
              <a:buClr>
                <a:srgbClr val="000000"/>
              </a:buClr>
              <a:buSzPts val="1700"/>
              <a:buFont typeface="Arial"/>
              <a:buNone/>
            </a:pPr>
            <a:r>
              <a:rPr b="0" i="0" lang="en-US" sz="1700" u="none" cap="none" strike="noStrike">
                <a:solidFill>
                  <a:schemeClr val="dk1"/>
                </a:solidFill>
                <a:latin typeface="Times New Roman"/>
                <a:ea typeface="Times New Roman"/>
                <a:cs typeface="Times New Roman"/>
                <a:sym typeface="Times New Roman"/>
              </a:rPr>
              <a:t>Hardware implementation</a:t>
            </a:r>
            <a:endParaRPr b="0" i="0" sz="1900" u="none" cap="none" strike="noStrike">
              <a:solidFill>
                <a:srgbClr val="000000"/>
              </a:solidFill>
              <a:latin typeface="Arial"/>
              <a:ea typeface="Arial"/>
              <a:cs typeface="Arial"/>
              <a:sym typeface="Arial"/>
            </a:endParaRPr>
          </a:p>
        </p:txBody>
      </p:sp>
      <p:pic>
        <p:nvPicPr>
          <p:cNvPr id="259" name="Google Shape;259;g35d4ddb081c_1_425"/>
          <p:cNvPicPr preferRelativeResize="0"/>
          <p:nvPr/>
        </p:nvPicPr>
        <p:blipFill rotWithShape="1">
          <a:blip r:embed="rId4">
            <a:alphaModFix/>
          </a:blip>
          <a:srcRect b="0" l="0" r="0" t="0"/>
          <a:stretch/>
        </p:blipFill>
        <p:spPr>
          <a:xfrm>
            <a:off x="6035675" y="1795150"/>
            <a:ext cx="5498578" cy="3154849"/>
          </a:xfrm>
          <a:prstGeom prst="rect">
            <a:avLst/>
          </a:prstGeom>
          <a:noFill/>
          <a:ln>
            <a:noFill/>
          </a:ln>
        </p:spPr>
      </p:pic>
      <p:sp>
        <p:nvSpPr>
          <p:cNvPr id="260" name="Google Shape;260;g35d4ddb081c_1_425"/>
          <p:cNvSpPr txBox="1"/>
          <p:nvPr/>
        </p:nvSpPr>
        <p:spPr>
          <a:xfrm>
            <a:off x="6258125" y="4868325"/>
            <a:ext cx="4219200" cy="293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800"/>
              </a:spcAft>
              <a:buClr>
                <a:srgbClr val="000000"/>
              </a:buClr>
              <a:buSzPts val="1100"/>
              <a:buFont typeface="Arial"/>
              <a:buNone/>
            </a:pPr>
            <a:r>
              <a:rPr b="0" i="0" lang="en-US" sz="1700" u="none" cap="none" strike="noStrike">
                <a:solidFill>
                  <a:srgbClr val="000000"/>
                </a:solidFill>
                <a:latin typeface="Times New Roman"/>
                <a:ea typeface="Times New Roman"/>
                <a:cs typeface="Times New Roman"/>
                <a:sym typeface="Times New Roman"/>
              </a:rPr>
              <a:t>GSR Data Visualization in Firebase Realtime Database</a:t>
            </a:r>
            <a:endParaRPr b="0" i="0" sz="1700" u="none" cap="none" strike="noStrike">
              <a:solidFill>
                <a:srgbClr val="595959"/>
              </a:solidFill>
              <a:latin typeface="Arial"/>
              <a:ea typeface="Arial"/>
              <a:cs typeface="Arial"/>
              <a:sym typeface="Arial"/>
            </a:endParaRPr>
          </a:p>
        </p:txBody>
      </p:sp>
      <p:sp>
        <p:nvSpPr>
          <p:cNvPr id="261" name="Google Shape;261;g35d4ddb081c_1_425"/>
          <p:cNvSpPr txBox="1"/>
          <p:nvPr>
            <p:ph type="title"/>
          </p:nvPr>
        </p:nvSpPr>
        <p:spPr>
          <a:xfrm>
            <a:off x="365325" y="201850"/>
            <a:ext cx="10515600" cy="816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Results and Discussion(contd…)</a:t>
            </a:r>
            <a:endParaRPr>
              <a:latin typeface="Times New Roman"/>
              <a:ea typeface="Times New Roman"/>
              <a:cs typeface="Times New Roman"/>
              <a:sym typeface="Times New Roman"/>
            </a:endParaRPr>
          </a:p>
        </p:txBody>
      </p:sp>
      <p:sp>
        <p:nvSpPr>
          <p:cNvPr id="262" name="Google Shape;262;g35d4ddb081c_1_425"/>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35d4ddb081c_0_1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Results and Discussion</a:t>
            </a:r>
            <a:endParaRPr>
              <a:latin typeface="Times New Roman"/>
              <a:ea typeface="Times New Roman"/>
              <a:cs typeface="Times New Roman"/>
              <a:sym typeface="Times New Roman"/>
            </a:endParaRPr>
          </a:p>
        </p:txBody>
      </p:sp>
      <p:sp>
        <p:nvSpPr>
          <p:cNvPr id="268" name="Google Shape;268;g35d4ddb081c_0_11"/>
          <p:cNvSpPr txBox="1"/>
          <p:nvPr>
            <p:ph idx="1" type="body"/>
          </p:nvPr>
        </p:nvSpPr>
        <p:spPr>
          <a:xfrm>
            <a:off x="925200" y="1391264"/>
            <a:ext cx="10515600" cy="523200"/>
          </a:xfrm>
          <a:prstGeom prst="rect">
            <a:avLst/>
          </a:prstGeom>
          <a:noFill/>
          <a:ln>
            <a:noFill/>
          </a:ln>
        </p:spPr>
        <p:txBody>
          <a:bodyPr anchorCtr="0" anchor="t" bIns="45700" lIns="91425" spcFirstLastPara="1" rIns="91425" wrap="square" tIns="45700">
            <a:normAutofit fontScale="25000" lnSpcReduction="20000"/>
          </a:bodyPr>
          <a:lstStyle/>
          <a:p>
            <a:pPr indent="0" lvl="0" marL="0" rtl="0" algn="just">
              <a:lnSpc>
                <a:spcPct val="100000"/>
              </a:lnSpc>
              <a:spcBef>
                <a:spcPts val="0"/>
              </a:spcBef>
              <a:spcAft>
                <a:spcPts val="0"/>
              </a:spcAft>
              <a:buSzPct val="28571"/>
              <a:buNone/>
            </a:pPr>
            <a:r>
              <a:rPr b="1" lang="en-US" sz="6300">
                <a:latin typeface="Times New Roman"/>
                <a:ea typeface="Times New Roman"/>
                <a:cs typeface="Times New Roman"/>
                <a:sym typeface="Times New Roman"/>
              </a:rPr>
              <a:t>Results obtained from Work</a:t>
            </a:r>
            <a:endParaRPr b="1" sz="6300">
              <a:latin typeface="Times New Roman"/>
              <a:ea typeface="Times New Roman"/>
              <a:cs typeface="Times New Roman"/>
              <a:sym typeface="Times New Roman"/>
            </a:endParaRPr>
          </a:p>
          <a:p>
            <a:pPr indent="0" lvl="0" marL="0" rtl="0" algn="just">
              <a:lnSpc>
                <a:spcPct val="100000"/>
              </a:lnSpc>
              <a:spcBef>
                <a:spcPts val="0"/>
              </a:spcBef>
              <a:spcAft>
                <a:spcPts val="0"/>
              </a:spcAft>
              <a:buSzPct val="78260"/>
              <a:buNone/>
            </a:pPr>
            <a:r>
              <a:t/>
            </a:r>
            <a:endParaRPr b="1" sz="2300">
              <a:latin typeface="Times New Roman"/>
              <a:ea typeface="Times New Roman"/>
              <a:cs typeface="Times New Roman"/>
              <a:sym typeface="Times New Roman"/>
            </a:endParaRPr>
          </a:p>
          <a:p>
            <a:pPr indent="0" lvl="0" marL="0" rtl="0" algn="just">
              <a:lnSpc>
                <a:spcPct val="100000"/>
              </a:lnSpc>
              <a:spcBef>
                <a:spcPts val="0"/>
              </a:spcBef>
              <a:spcAft>
                <a:spcPts val="0"/>
              </a:spcAft>
              <a:buSzPct val="78260"/>
              <a:buNone/>
            </a:pPr>
            <a:r>
              <a:t/>
            </a:r>
            <a:endParaRPr b="1" sz="2300">
              <a:latin typeface="Times New Roman"/>
              <a:ea typeface="Times New Roman"/>
              <a:cs typeface="Times New Roman"/>
              <a:sym typeface="Times New Roman"/>
            </a:endParaRPr>
          </a:p>
          <a:p>
            <a:pPr indent="0" lvl="0" marL="0" rtl="0" algn="just">
              <a:lnSpc>
                <a:spcPct val="100000"/>
              </a:lnSpc>
              <a:spcBef>
                <a:spcPts val="0"/>
              </a:spcBef>
              <a:spcAft>
                <a:spcPts val="0"/>
              </a:spcAft>
              <a:buSzPct val="78260"/>
              <a:buNone/>
            </a:pPr>
            <a:r>
              <a:t/>
            </a:r>
            <a:endParaRPr b="1" sz="2300">
              <a:latin typeface="Times New Roman"/>
              <a:ea typeface="Times New Roman"/>
              <a:cs typeface="Times New Roman"/>
              <a:sym typeface="Times New Roman"/>
            </a:endParaRPr>
          </a:p>
          <a:p>
            <a:pPr indent="0" lvl="0" marL="228600" rtl="0" algn="l">
              <a:lnSpc>
                <a:spcPct val="90000"/>
              </a:lnSpc>
              <a:spcBef>
                <a:spcPts val="1200"/>
              </a:spcBef>
              <a:spcAft>
                <a:spcPts val="0"/>
              </a:spcAft>
              <a:buSzPct val="100000"/>
              <a:buNone/>
            </a:pPr>
            <a:r>
              <a:t/>
            </a:r>
            <a:endParaRPr sz="1800">
              <a:latin typeface="Times New Roman"/>
              <a:ea typeface="Times New Roman"/>
              <a:cs typeface="Times New Roman"/>
              <a:sym typeface="Times New Roman"/>
            </a:endParaRPr>
          </a:p>
        </p:txBody>
      </p:sp>
      <p:sp>
        <p:nvSpPr>
          <p:cNvPr id="269" name="Google Shape;269;g35d4ddb081c_0_1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t>Stress detection and intervention</a:t>
            </a:r>
            <a:endParaRPr/>
          </a:p>
        </p:txBody>
      </p:sp>
      <p:sp>
        <p:nvSpPr>
          <p:cNvPr id="270" name="Google Shape;270;g35d4ddb081c_0_1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71" name="Google Shape;271;g35d4ddb081c_0_11" title="r1.jpg"/>
          <p:cNvPicPr preferRelativeResize="0"/>
          <p:nvPr/>
        </p:nvPicPr>
        <p:blipFill rotWithShape="1">
          <a:blip r:embed="rId3">
            <a:alphaModFix/>
          </a:blip>
          <a:srcRect b="0" l="0" r="0" t="0"/>
          <a:stretch/>
        </p:blipFill>
        <p:spPr>
          <a:xfrm>
            <a:off x="428350" y="2369375"/>
            <a:ext cx="5562600" cy="3056124"/>
          </a:xfrm>
          <a:prstGeom prst="rect">
            <a:avLst/>
          </a:prstGeom>
          <a:noFill/>
          <a:ln>
            <a:noFill/>
          </a:ln>
        </p:spPr>
      </p:pic>
      <p:sp>
        <p:nvSpPr>
          <p:cNvPr id="272" name="Google Shape;272;g35d4ddb081c_0_11"/>
          <p:cNvSpPr txBox="1"/>
          <p:nvPr/>
        </p:nvSpPr>
        <p:spPr>
          <a:xfrm>
            <a:off x="2846450" y="5414138"/>
            <a:ext cx="7019700" cy="246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(a)													(b)</a:t>
            </a:r>
            <a:endParaRPr b="0" i="0" sz="1600" u="none" cap="none" strike="noStrike">
              <a:solidFill>
                <a:schemeClr val="dk1"/>
              </a:solidFill>
              <a:latin typeface="Calibri"/>
              <a:ea typeface="Calibri"/>
              <a:cs typeface="Calibri"/>
              <a:sym typeface="Calibri"/>
            </a:endParaRPr>
          </a:p>
        </p:txBody>
      </p:sp>
      <p:sp>
        <p:nvSpPr>
          <p:cNvPr id="273" name="Google Shape;273;g35d4ddb081c_0_11"/>
          <p:cNvSpPr txBox="1"/>
          <p:nvPr/>
        </p:nvSpPr>
        <p:spPr>
          <a:xfrm>
            <a:off x="988825" y="5819875"/>
            <a:ext cx="83514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chemeClr val="dk1"/>
                </a:solidFill>
                <a:latin typeface="Times New Roman"/>
                <a:ea typeface="Times New Roman"/>
                <a:cs typeface="Times New Roman"/>
                <a:sym typeface="Times New Roman"/>
              </a:rPr>
              <a:t>                                  Fig:Images demonstrating the working of the app</a:t>
            </a:r>
            <a:endParaRPr b="0" i="0" sz="2200" u="none" cap="none" strike="noStrike">
              <a:solidFill>
                <a:schemeClr val="dk1"/>
              </a:solidFill>
              <a:latin typeface="Times New Roman"/>
              <a:ea typeface="Times New Roman"/>
              <a:cs typeface="Times New Roman"/>
              <a:sym typeface="Times New Roman"/>
            </a:endParaRPr>
          </a:p>
        </p:txBody>
      </p:sp>
      <p:sp>
        <p:nvSpPr>
          <p:cNvPr id="274" name="Google Shape;274;g35d4ddb081c_0_11"/>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pic>
        <p:nvPicPr>
          <p:cNvPr id="275" name="Google Shape;275;g35d4ddb081c_0_11"/>
          <p:cNvPicPr preferRelativeResize="0"/>
          <p:nvPr/>
        </p:nvPicPr>
        <p:blipFill>
          <a:blip r:embed="rId4">
            <a:alphaModFix/>
          </a:blip>
          <a:stretch>
            <a:fillRect/>
          </a:stretch>
        </p:blipFill>
        <p:spPr>
          <a:xfrm>
            <a:off x="6339650" y="2395450"/>
            <a:ext cx="5317301" cy="32562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8"/>
          <p:cNvSpPr txBox="1"/>
          <p:nvPr>
            <p:ph type="title"/>
          </p:nvPr>
        </p:nvSpPr>
        <p:spPr>
          <a:xfrm>
            <a:off x="838200" y="142300"/>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Conclusion </a:t>
            </a:r>
            <a:endParaRPr>
              <a:latin typeface="Times New Roman"/>
              <a:ea typeface="Times New Roman"/>
              <a:cs typeface="Times New Roman"/>
              <a:sym typeface="Times New Roman"/>
            </a:endParaRPr>
          </a:p>
        </p:txBody>
      </p:sp>
      <p:sp>
        <p:nvSpPr>
          <p:cNvPr id="281" name="Google Shape;281;p8"/>
          <p:cNvSpPr txBox="1"/>
          <p:nvPr>
            <p:ph idx="1" type="body"/>
          </p:nvPr>
        </p:nvSpPr>
        <p:spPr>
          <a:xfrm>
            <a:off x="838200" y="1013700"/>
            <a:ext cx="10515600" cy="3866400"/>
          </a:xfrm>
          <a:prstGeom prst="rect">
            <a:avLst/>
          </a:prstGeom>
          <a:noFill/>
          <a:ln>
            <a:noFill/>
          </a:ln>
        </p:spPr>
        <p:txBody>
          <a:bodyPr anchorCtr="0" anchor="t" bIns="45700" lIns="91425" spcFirstLastPara="1" rIns="91425" wrap="square" tIns="45700">
            <a:normAutofit fontScale="40000"/>
          </a:bodyPr>
          <a:lstStyle/>
          <a:p>
            <a:pPr indent="0" lvl="0" marL="0" rtl="0" algn="l">
              <a:lnSpc>
                <a:spcPct val="115000"/>
              </a:lnSpc>
              <a:spcBef>
                <a:spcPts val="1200"/>
              </a:spcBef>
              <a:spcAft>
                <a:spcPts val="0"/>
              </a:spcAft>
              <a:buClr>
                <a:schemeClr val="dk1"/>
              </a:buClr>
              <a:buSzPct val="25287"/>
              <a:buNone/>
            </a:pPr>
            <a:r>
              <a:t/>
            </a:r>
            <a:endParaRPr sz="4350">
              <a:latin typeface="Times New Roman"/>
              <a:ea typeface="Times New Roman"/>
              <a:cs typeface="Times New Roman"/>
              <a:sym typeface="Times New Roman"/>
            </a:endParaRPr>
          </a:p>
          <a:p>
            <a:pPr indent="-361477" lvl="0" marL="457200" rtl="0" algn="l">
              <a:lnSpc>
                <a:spcPct val="200000"/>
              </a:lnSpc>
              <a:spcBef>
                <a:spcPts val="1200"/>
              </a:spcBef>
              <a:spcAft>
                <a:spcPts val="0"/>
              </a:spcAft>
              <a:buSzPct val="100000"/>
              <a:buFont typeface="Times New Roman"/>
              <a:buChar char="●"/>
            </a:pPr>
            <a:r>
              <a:rPr lang="en-US" sz="5230">
                <a:latin typeface="Times New Roman"/>
                <a:ea typeface="Times New Roman"/>
                <a:cs typeface="Times New Roman"/>
                <a:sym typeface="Times New Roman"/>
              </a:rPr>
              <a:t>Developed a stress detection system using facial emotions and GSR sensor data.</a:t>
            </a:r>
            <a:endParaRPr sz="5230">
              <a:latin typeface="Times New Roman"/>
              <a:ea typeface="Times New Roman"/>
              <a:cs typeface="Times New Roman"/>
              <a:sym typeface="Times New Roman"/>
            </a:endParaRPr>
          </a:p>
          <a:p>
            <a:pPr indent="-361477" lvl="0" marL="457200" rtl="0" algn="l">
              <a:lnSpc>
                <a:spcPct val="200000"/>
              </a:lnSpc>
              <a:spcBef>
                <a:spcPts val="0"/>
              </a:spcBef>
              <a:spcAft>
                <a:spcPts val="0"/>
              </a:spcAft>
              <a:buSzPct val="100000"/>
              <a:buFont typeface="Times New Roman"/>
              <a:buChar char="●"/>
            </a:pPr>
            <a:r>
              <a:rPr lang="en-US" sz="5230">
                <a:latin typeface="Times New Roman"/>
                <a:ea typeface="Times New Roman"/>
                <a:cs typeface="Times New Roman"/>
                <a:sym typeface="Times New Roman"/>
              </a:rPr>
              <a:t>CNN outperformed KNN, SVM, Random Forest, and FCN in accuracy and F1-score.</a:t>
            </a:r>
            <a:endParaRPr sz="5230">
              <a:latin typeface="Times New Roman"/>
              <a:ea typeface="Times New Roman"/>
              <a:cs typeface="Times New Roman"/>
              <a:sym typeface="Times New Roman"/>
            </a:endParaRPr>
          </a:p>
          <a:p>
            <a:pPr indent="-361477" lvl="0" marL="457200" rtl="0" algn="l">
              <a:lnSpc>
                <a:spcPct val="200000"/>
              </a:lnSpc>
              <a:spcBef>
                <a:spcPts val="0"/>
              </a:spcBef>
              <a:spcAft>
                <a:spcPts val="0"/>
              </a:spcAft>
              <a:buSzPct val="100000"/>
              <a:buFont typeface="Times New Roman"/>
              <a:buChar char="●"/>
            </a:pPr>
            <a:r>
              <a:rPr lang="en-US" sz="5230">
                <a:latin typeface="Times New Roman"/>
                <a:ea typeface="Times New Roman"/>
                <a:cs typeface="Times New Roman"/>
                <a:sym typeface="Times New Roman"/>
              </a:rPr>
              <a:t>Real-time data captured via webcam and ESP32; results uploaded to Firebase.</a:t>
            </a:r>
            <a:endParaRPr sz="5230">
              <a:latin typeface="Times New Roman"/>
              <a:ea typeface="Times New Roman"/>
              <a:cs typeface="Times New Roman"/>
              <a:sym typeface="Times New Roman"/>
            </a:endParaRPr>
          </a:p>
          <a:p>
            <a:pPr indent="-361476" lvl="0" marL="457200" rtl="0" algn="l">
              <a:lnSpc>
                <a:spcPct val="200000"/>
              </a:lnSpc>
              <a:spcBef>
                <a:spcPts val="0"/>
              </a:spcBef>
              <a:spcAft>
                <a:spcPts val="0"/>
              </a:spcAft>
              <a:buSzPct val="100000"/>
              <a:buFont typeface="Times New Roman"/>
              <a:buChar char="●"/>
            </a:pPr>
            <a:r>
              <a:rPr lang="en-US" sz="5230">
                <a:latin typeface="Times New Roman"/>
                <a:ea typeface="Times New Roman"/>
                <a:cs typeface="Times New Roman"/>
                <a:sym typeface="Times New Roman"/>
              </a:rPr>
              <a:t>System offers scalable, accurate, and personalized stress monitoring.</a:t>
            </a:r>
            <a:endParaRPr sz="5230">
              <a:latin typeface="Times New Roman"/>
              <a:ea typeface="Times New Roman"/>
              <a:cs typeface="Times New Roman"/>
              <a:sym typeface="Times New Roman"/>
            </a:endParaRPr>
          </a:p>
          <a:p>
            <a:pPr indent="-361476" lvl="0" marL="457200" rtl="0" algn="l">
              <a:lnSpc>
                <a:spcPct val="200000"/>
              </a:lnSpc>
              <a:spcBef>
                <a:spcPts val="0"/>
              </a:spcBef>
              <a:spcAft>
                <a:spcPts val="0"/>
              </a:spcAft>
              <a:buSzPct val="100000"/>
              <a:buFont typeface="Times New Roman"/>
              <a:buChar char="●"/>
            </a:pPr>
            <a:r>
              <a:rPr lang="en-US" sz="5230">
                <a:latin typeface="Times New Roman"/>
                <a:ea typeface="Times New Roman"/>
                <a:cs typeface="Times New Roman"/>
                <a:sym typeface="Times New Roman"/>
              </a:rPr>
              <a:t>Future plans include making the system portable, wearable-friendly, and cost-effective.</a:t>
            </a:r>
            <a:endParaRPr sz="4400">
              <a:latin typeface="Times New Roman"/>
              <a:ea typeface="Times New Roman"/>
              <a:cs typeface="Times New Roman"/>
              <a:sym typeface="Times New Roman"/>
            </a:endParaRPr>
          </a:p>
        </p:txBody>
      </p:sp>
      <p:sp>
        <p:nvSpPr>
          <p:cNvPr id="282" name="Google Shape;28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t>Stress detection and intervention</a:t>
            </a:r>
            <a:endParaRPr/>
          </a:p>
        </p:txBody>
      </p:sp>
      <p:sp>
        <p:nvSpPr>
          <p:cNvPr id="283" name="Google Shape;28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84" name="Google Shape;284;p8"/>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
        <p:nvSpPr>
          <p:cNvPr id="285" name="Google Shape;285;p8"/>
          <p:cNvSpPr txBox="1"/>
          <p:nvPr/>
        </p:nvSpPr>
        <p:spPr>
          <a:xfrm>
            <a:off x="838200" y="4607750"/>
            <a:ext cx="10212600" cy="1275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US" sz="2000">
                <a:solidFill>
                  <a:schemeClr val="dk1"/>
                </a:solidFill>
                <a:latin typeface="Times New Roman"/>
                <a:ea typeface="Times New Roman"/>
                <a:cs typeface="Times New Roman"/>
                <a:sym typeface="Times New Roman"/>
              </a:rPr>
              <a:t>We have participated in </a:t>
            </a:r>
            <a:r>
              <a:rPr lang="en-US" sz="2000">
                <a:solidFill>
                  <a:srgbClr val="222222"/>
                </a:solidFill>
                <a:highlight>
                  <a:srgbClr val="FFFFFF"/>
                </a:highlight>
                <a:latin typeface="Times New Roman"/>
                <a:ea typeface="Times New Roman"/>
                <a:cs typeface="Times New Roman"/>
                <a:sym typeface="Times New Roman"/>
              </a:rPr>
              <a:t> </a:t>
            </a:r>
            <a:r>
              <a:rPr b="1" lang="en-US" sz="2000">
                <a:solidFill>
                  <a:srgbClr val="222222"/>
                </a:solidFill>
                <a:highlight>
                  <a:srgbClr val="FFFFFF"/>
                </a:highlight>
                <a:latin typeface="Times New Roman"/>
                <a:ea typeface="Times New Roman"/>
                <a:cs typeface="Times New Roman"/>
                <a:sym typeface="Times New Roman"/>
              </a:rPr>
              <a:t>16th International Conference on Recent Engineering and Technology (ICRET 2025)</a:t>
            </a:r>
            <a:r>
              <a:rPr lang="en-US" sz="2000">
                <a:solidFill>
                  <a:srgbClr val="222222"/>
                </a:solidFill>
                <a:highlight>
                  <a:srgbClr val="FFFFFF"/>
                </a:highlight>
                <a:latin typeface="Times New Roman"/>
                <a:ea typeface="Times New Roman"/>
                <a:cs typeface="Times New Roman"/>
                <a:sym typeface="Times New Roman"/>
              </a:rPr>
              <a:t>, an annual hybrid international conference focusing on advancements in engineering and technology and presented our research paper.</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latin typeface="Times New Roman"/>
                <a:ea typeface="Times New Roman"/>
                <a:cs typeface="Times New Roman"/>
                <a:sym typeface="Times New Roman"/>
              </a:rPr>
              <a:t>Contents</a:t>
            </a:r>
            <a:endParaRPr>
              <a:latin typeface="Times New Roman"/>
              <a:ea typeface="Times New Roman"/>
              <a:cs typeface="Times New Roman"/>
              <a:sym typeface="Times New Roman"/>
            </a:endParaRPr>
          </a:p>
        </p:txBody>
      </p:sp>
      <p:sp>
        <p:nvSpPr>
          <p:cNvPr id="98" name="Google Shape;98;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406400" lvl="0" marL="457200" rtl="0" algn="l">
              <a:lnSpc>
                <a:spcPct val="90000"/>
              </a:lnSpc>
              <a:spcBef>
                <a:spcPts val="0"/>
              </a:spcBef>
              <a:spcAft>
                <a:spcPts val="0"/>
              </a:spcAft>
              <a:buSzPts val="2800"/>
              <a:buChar char="•"/>
            </a:pPr>
            <a:r>
              <a:rPr lang="en-US"/>
              <a:t>Introduction</a:t>
            </a:r>
            <a:endParaRPr/>
          </a:p>
          <a:p>
            <a:pPr indent="-406400" lvl="0" marL="457200" rtl="0" algn="l">
              <a:lnSpc>
                <a:spcPct val="90000"/>
              </a:lnSpc>
              <a:spcBef>
                <a:spcPts val="1000"/>
              </a:spcBef>
              <a:spcAft>
                <a:spcPts val="0"/>
              </a:spcAft>
              <a:buSzPts val="2800"/>
              <a:buChar char="•"/>
            </a:pPr>
            <a:r>
              <a:rPr lang="en-US"/>
              <a:t>Literature review </a:t>
            </a:r>
            <a:endParaRPr/>
          </a:p>
          <a:p>
            <a:pPr indent="-406400" lvl="0" marL="457200" rtl="0" algn="l">
              <a:lnSpc>
                <a:spcPct val="90000"/>
              </a:lnSpc>
              <a:spcBef>
                <a:spcPts val="1000"/>
              </a:spcBef>
              <a:spcAft>
                <a:spcPts val="0"/>
              </a:spcAft>
              <a:buSzPts val="2800"/>
              <a:buChar char="•"/>
            </a:pPr>
            <a:r>
              <a:rPr lang="en-US"/>
              <a:t>Objectives</a:t>
            </a:r>
            <a:endParaRPr/>
          </a:p>
          <a:p>
            <a:pPr indent="-406400" lvl="0" marL="457200" rtl="0" algn="l">
              <a:lnSpc>
                <a:spcPct val="90000"/>
              </a:lnSpc>
              <a:spcBef>
                <a:spcPts val="1000"/>
              </a:spcBef>
              <a:spcAft>
                <a:spcPts val="0"/>
              </a:spcAft>
              <a:buSzPts val="2800"/>
              <a:buChar char="•"/>
            </a:pPr>
            <a:r>
              <a:rPr lang="en-US"/>
              <a:t>Methodology</a:t>
            </a:r>
            <a:endParaRPr/>
          </a:p>
          <a:p>
            <a:pPr indent="-406400" lvl="0" marL="457200" rtl="0" algn="l">
              <a:lnSpc>
                <a:spcPct val="90000"/>
              </a:lnSpc>
              <a:spcBef>
                <a:spcPts val="1000"/>
              </a:spcBef>
              <a:spcAft>
                <a:spcPts val="0"/>
              </a:spcAft>
              <a:buSzPts val="2800"/>
              <a:buChar char="•"/>
            </a:pPr>
            <a:r>
              <a:rPr lang="en-US"/>
              <a:t>Results and Discussion</a:t>
            </a:r>
            <a:endParaRPr/>
          </a:p>
          <a:p>
            <a:pPr indent="-406400" lvl="0" marL="457200" rtl="0" algn="l">
              <a:lnSpc>
                <a:spcPct val="90000"/>
              </a:lnSpc>
              <a:spcBef>
                <a:spcPts val="1000"/>
              </a:spcBef>
              <a:spcAft>
                <a:spcPts val="0"/>
              </a:spcAft>
              <a:buSzPts val="2800"/>
              <a:buChar char="•"/>
            </a:pPr>
            <a:r>
              <a:rPr lang="en-US"/>
              <a:t>Conclusion and future scope</a:t>
            </a:r>
            <a:endParaRPr/>
          </a:p>
          <a:p>
            <a:pPr indent="-406400" lvl="0" marL="457200" rtl="0" algn="l">
              <a:lnSpc>
                <a:spcPct val="90000"/>
              </a:lnSpc>
              <a:spcBef>
                <a:spcPts val="1000"/>
              </a:spcBef>
              <a:spcAft>
                <a:spcPts val="0"/>
              </a:spcAft>
              <a:buSzPts val="2800"/>
              <a:buChar char="•"/>
            </a:pPr>
            <a:r>
              <a:rPr lang="en-US"/>
              <a:t>References</a:t>
            </a:r>
            <a:endParaRPr>
              <a:latin typeface="Times New Roman"/>
              <a:ea typeface="Times New Roman"/>
              <a:cs typeface="Times New Roman"/>
              <a:sym typeface="Times New Roman"/>
            </a:endParaRPr>
          </a:p>
          <a:p>
            <a:pPr indent="-50800" lvl="0" marL="228600" rtl="0" algn="l">
              <a:lnSpc>
                <a:spcPct val="90000"/>
              </a:lnSpc>
              <a:spcBef>
                <a:spcPts val="1000"/>
              </a:spcBef>
              <a:spcAft>
                <a:spcPts val="0"/>
              </a:spcAft>
              <a:buClr>
                <a:schemeClr val="dk1"/>
              </a:buClr>
              <a:buSzPts val="2800"/>
              <a:buNone/>
            </a:pPr>
            <a:r>
              <a:t/>
            </a:r>
            <a:endParaRPr/>
          </a:p>
        </p:txBody>
      </p:sp>
      <p:sp>
        <p:nvSpPr>
          <p:cNvPr id="99" name="Google Shape;9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Stress detection and intervention</a:t>
            </a:r>
            <a:endParaRPr/>
          </a:p>
        </p:txBody>
      </p:sp>
      <p:sp>
        <p:nvSpPr>
          <p:cNvPr id="100" name="Google Shape;10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01" name="Google Shape;101;p2"/>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g35db9ac7e3a_1_0"/>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pic>
        <p:nvPicPr>
          <p:cNvPr id="292" name="Google Shape;292;g35db9ac7e3a_1_0"/>
          <p:cNvPicPr preferRelativeResize="0"/>
          <p:nvPr/>
        </p:nvPicPr>
        <p:blipFill>
          <a:blip r:embed="rId3">
            <a:alphaModFix/>
          </a:blip>
          <a:stretch>
            <a:fillRect/>
          </a:stretch>
        </p:blipFill>
        <p:spPr>
          <a:xfrm>
            <a:off x="2012250" y="1381250"/>
            <a:ext cx="8728450" cy="4973001"/>
          </a:xfrm>
          <a:prstGeom prst="rect">
            <a:avLst/>
          </a:prstGeom>
          <a:noFill/>
          <a:ln>
            <a:noFill/>
          </a:ln>
        </p:spPr>
      </p:pic>
      <p:sp>
        <p:nvSpPr>
          <p:cNvPr id="293" name="Google Shape;293;g35db9ac7e3a_1_0"/>
          <p:cNvSpPr txBox="1"/>
          <p:nvPr/>
        </p:nvSpPr>
        <p:spPr>
          <a:xfrm>
            <a:off x="4762100" y="6354250"/>
            <a:ext cx="3000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200">
                <a:solidFill>
                  <a:srgbClr val="888888"/>
                </a:solidFill>
                <a:latin typeface="Calibri"/>
                <a:ea typeface="Calibri"/>
                <a:cs typeface="Calibri"/>
                <a:sym typeface="Calibri"/>
              </a:rPr>
              <a:t>Stress detection and intervention</a:t>
            </a:r>
            <a:endParaRPr sz="1200">
              <a:solidFill>
                <a:srgbClr val="888888"/>
              </a:solidFill>
              <a:latin typeface="Calibri"/>
              <a:ea typeface="Calibri"/>
              <a:cs typeface="Calibri"/>
              <a:sym typeface="Calibri"/>
            </a:endParaRPr>
          </a:p>
        </p:txBody>
      </p:sp>
      <p:sp>
        <p:nvSpPr>
          <p:cNvPr id="294" name="Google Shape;294;g35db9ac7e3a_1_0"/>
          <p:cNvSpPr txBox="1"/>
          <p:nvPr/>
        </p:nvSpPr>
        <p:spPr>
          <a:xfrm>
            <a:off x="1086450" y="248075"/>
            <a:ext cx="10267500" cy="9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latin typeface="Calibri"/>
                <a:ea typeface="Calibri"/>
                <a:cs typeface="Calibri"/>
                <a:sym typeface="Calibri"/>
              </a:rPr>
              <a:t>Conference Participation Certificate</a:t>
            </a:r>
            <a:endParaRPr sz="28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3565708f98c_0_0"/>
          <p:cNvSpPr txBox="1"/>
          <p:nvPr>
            <p:ph type="title"/>
          </p:nvPr>
        </p:nvSpPr>
        <p:spPr>
          <a:xfrm>
            <a:off x="736700" y="6116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Future scope And Implications </a:t>
            </a:r>
            <a:endParaRPr>
              <a:latin typeface="Times New Roman"/>
              <a:ea typeface="Times New Roman"/>
              <a:cs typeface="Times New Roman"/>
              <a:sym typeface="Times New Roman"/>
            </a:endParaRPr>
          </a:p>
        </p:txBody>
      </p:sp>
      <p:sp>
        <p:nvSpPr>
          <p:cNvPr id="300" name="Google Shape;300;g3565708f98c_0_0"/>
          <p:cNvSpPr txBox="1"/>
          <p:nvPr>
            <p:ph idx="1" type="body"/>
          </p:nvPr>
        </p:nvSpPr>
        <p:spPr>
          <a:xfrm>
            <a:off x="838200" y="1597025"/>
            <a:ext cx="10515600" cy="4351200"/>
          </a:xfrm>
          <a:prstGeom prst="rect">
            <a:avLst/>
          </a:prstGeom>
          <a:noFill/>
          <a:ln>
            <a:noFill/>
          </a:ln>
        </p:spPr>
        <p:txBody>
          <a:bodyPr anchorCtr="0" anchor="t" bIns="45700" lIns="91425" spcFirstLastPara="1" rIns="91425" wrap="square" tIns="45700">
            <a:normAutofit fontScale="40000"/>
          </a:bodyPr>
          <a:lstStyle/>
          <a:p>
            <a:pPr indent="0" lvl="0" marL="0" rtl="0" algn="l">
              <a:lnSpc>
                <a:spcPct val="115000"/>
              </a:lnSpc>
              <a:spcBef>
                <a:spcPts val="1200"/>
              </a:spcBef>
              <a:spcAft>
                <a:spcPts val="0"/>
              </a:spcAft>
              <a:buSzPct val="344497"/>
              <a:buNone/>
            </a:pPr>
            <a:r>
              <a:t/>
            </a:r>
            <a:endParaRPr sz="1100">
              <a:latin typeface="Arial"/>
              <a:ea typeface="Arial"/>
              <a:cs typeface="Arial"/>
              <a:sym typeface="Arial"/>
            </a:endParaRPr>
          </a:p>
          <a:p>
            <a:pPr indent="-383015" lvl="0" marL="457200" rtl="0" algn="l">
              <a:lnSpc>
                <a:spcPct val="115000"/>
              </a:lnSpc>
              <a:spcBef>
                <a:spcPts val="1200"/>
              </a:spcBef>
              <a:spcAft>
                <a:spcPts val="0"/>
              </a:spcAft>
              <a:buSzPct val="100000"/>
              <a:buFont typeface="Times New Roman"/>
              <a:buChar char="●"/>
            </a:pPr>
            <a:r>
              <a:rPr lang="en-US" sz="6078">
                <a:latin typeface="Times New Roman"/>
                <a:ea typeface="Times New Roman"/>
                <a:cs typeface="Times New Roman"/>
                <a:sym typeface="Times New Roman"/>
              </a:rPr>
              <a:t>Integrate with wearables like smartwatches for continuous real-time stress monitoring.</a:t>
            </a:r>
            <a:endParaRPr sz="6078">
              <a:latin typeface="Times New Roman"/>
              <a:ea typeface="Times New Roman"/>
              <a:cs typeface="Times New Roman"/>
              <a:sym typeface="Times New Roman"/>
            </a:endParaRPr>
          </a:p>
          <a:p>
            <a:pPr indent="-383015" lvl="0" marL="457200" rtl="0" algn="l">
              <a:lnSpc>
                <a:spcPct val="115000"/>
              </a:lnSpc>
              <a:spcBef>
                <a:spcPts val="0"/>
              </a:spcBef>
              <a:spcAft>
                <a:spcPts val="0"/>
              </a:spcAft>
              <a:buSzPct val="100000"/>
              <a:buFont typeface="Times New Roman"/>
              <a:buChar char="●"/>
            </a:pPr>
            <a:r>
              <a:rPr lang="en-US" sz="6078">
                <a:latin typeface="Times New Roman"/>
                <a:ea typeface="Times New Roman"/>
                <a:cs typeface="Times New Roman"/>
                <a:sym typeface="Times New Roman"/>
              </a:rPr>
              <a:t>Include additional signals (heart rate, voice, EEG) for enhanced detection accuracy.</a:t>
            </a:r>
            <a:endParaRPr sz="6078">
              <a:latin typeface="Times New Roman"/>
              <a:ea typeface="Times New Roman"/>
              <a:cs typeface="Times New Roman"/>
              <a:sym typeface="Times New Roman"/>
            </a:endParaRPr>
          </a:p>
          <a:p>
            <a:pPr indent="-383015" lvl="0" marL="457200" rtl="0" algn="l">
              <a:lnSpc>
                <a:spcPct val="115000"/>
              </a:lnSpc>
              <a:spcBef>
                <a:spcPts val="0"/>
              </a:spcBef>
              <a:spcAft>
                <a:spcPts val="0"/>
              </a:spcAft>
              <a:buSzPct val="100000"/>
              <a:buFont typeface="Times New Roman"/>
              <a:buChar char="●"/>
            </a:pPr>
            <a:r>
              <a:rPr lang="en-US" sz="6078">
                <a:latin typeface="Times New Roman"/>
                <a:ea typeface="Times New Roman"/>
                <a:cs typeface="Times New Roman"/>
                <a:sym typeface="Times New Roman"/>
              </a:rPr>
              <a:t>Collaborate with healthcare providers for clinical validation and medical use.</a:t>
            </a:r>
            <a:endParaRPr sz="6078">
              <a:latin typeface="Times New Roman"/>
              <a:ea typeface="Times New Roman"/>
              <a:cs typeface="Times New Roman"/>
              <a:sym typeface="Times New Roman"/>
            </a:endParaRPr>
          </a:p>
          <a:p>
            <a:pPr indent="-383015" lvl="0" marL="457200" rtl="0" algn="l">
              <a:lnSpc>
                <a:spcPct val="115000"/>
              </a:lnSpc>
              <a:spcBef>
                <a:spcPts val="0"/>
              </a:spcBef>
              <a:spcAft>
                <a:spcPts val="0"/>
              </a:spcAft>
              <a:buSzPct val="100000"/>
              <a:buFont typeface="Times New Roman"/>
              <a:buChar char="●"/>
            </a:pPr>
            <a:r>
              <a:rPr lang="en-US" sz="6078">
                <a:latin typeface="Times New Roman"/>
                <a:ea typeface="Times New Roman"/>
                <a:cs typeface="Times New Roman"/>
                <a:sym typeface="Times New Roman"/>
              </a:rPr>
              <a:t>Train on diverse datasets to improve model fairness and inclusivity.</a:t>
            </a:r>
            <a:endParaRPr sz="6078">
              <a:latin typeface="Times New Roman"/>
              <a:ea typeface="Times New Roman"/>
              <a:cs typeface="Times New Roman"/>
              <a:sym typeface="Times New Roman"/>
            </a:endParaRPr>
          </a:p>
          <a:p>
            <a:pPr indent="-383015" lvl="0" marL="457200" rtl="0" algn="l">
              <a:lnSpc>
                <a:spcPct val="115000"/>
              </a:lnSpc>
              <a:spcBef>
                <a:spcPts val="0"/>
              </a:spcBef>
              <a:spcAft>
                <a:spcPts val="0"/>
              </a:spcAft>
              <a:buSzPct val="100000"/>
              <a:buFont typeface="Times New Roman"/>
              <a:buChar char="●"/>
            </a:pPr>
            <a:r>
              <a:rPr lang="en-US" sz="6078">
                <a:latin typeface="Times New Roman"/>
                <a:ea typeface="Times New Roman"/>
                <a:cs typeface="Times New Roman"/>
                <a:sym typeface="Times New Roman"/>
              </a:rPr>
              <a:t>Enable stress monitoring in workplaces and schools for well-being programs.</a:t>
            </a:r>
            <a:endParaRPr sz="6078">
              <a:latin typeface="Times New Roman"/>
              <a:ea typeface="Times New Roman"/>
              <a:cs typeface="Times New Roman"/>
              <a:sym typeface="Times New Roman"/>
            </a:endParaRPr>
          </a:p>
          <a:p>
            <a:pPr indent="-383015" lvl="0" marL="457200" rtl="0" algn="l">
              <a:lnSpc>
                <a:spcPct val="115000"/>
              </a:lnSpc>
              <a:spcBef>
                <a:spcPts val="0"/>
              </a:spcBef>
              <a:spcAft>
                <a:spcPts val="0"/>
              </a:spcAft>
              <a:buSzPct val="100000"/>
              <a:buFont typeface="Times New Roman"/>
              <a:buChar char="●"/>
            </a:pPr>
            <a:r>
              <a:rPr lang="en-US" sz="6078">
                <a:latin typeface="Times New Roman"/>
                <a:ea typeface="Times New Roman"/>
                <a:cs typeface="Times New Roman"/>
                <a:sym typeface="Times New Roman"/>
              </a:rPr>
              <a:t>Provide valuable data for behavioral and psychological research.</a:t>
            </a:r>
            <a:br>
              <a:rPr lang="en-US" sz="4350">
                <a:latin typeface="Arial"/>
                <a:ea typeface="Arial"/>
                <a:cs typeface="Arial"/>
                <a:sym typeface="Arial"/>
              </a:rPr>
            </a:br>
            <a:endParaRPr sz="4350">
              <a:latin typeface="Arial"/>
              <a:ea typeface="Arial"/>
              <a:cs typeface="Arial"/>
              <a:sym typeface="Arial"/>
            </a:endParaRPr>
          </a:p>
          <a:p>
            <a:pPr indent="-50800" lvl="0" marL="228600" rtl="0" algn="l">
              <a:lnSpc>
                <a:spcPct val="90000"/>
              </a:lnSpc>
              <a:spcBef>
                <a:spcPts val="1200"/>
              </a:spcBef>
              <a:spcAft>
                <a:spcPts val="0"/>
              </a:spcAft>
              <a:buClr>
                <a:schemeClr val="dk1"/>
              </a:buClr>
              <a:buSzPct val="100000"/>
              <a:buNone/>
            </a:pPr>
            <a:r>
              <a:t/>
            </a:r>
            <a:endParaRPr>
              <a:latin typeface="Times New Roman"/>
              <a:ea typeface="Times New Roman"/>
              <a:cs typeface="Times New Roman"/>
              <a:sym typeface="Times New Roman"/>
            </a:endParaRPr>
          </a:p>
        </p:txBody>
      </p:sp>
      <p:sp>
        <p:nvSpPr>
          <p:cNvPr id="301" name="Google Shape;301;g3565708f98c_0_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t>Stress detection and intervention</a:t>
            </a:r>
            <a:endParaRPr/>
          </a:p>
        </p:txBody>
      </p:sp>
      <p:sp>
        <p:nvSpPr>
          <p:cNvPr id="302" name="Google Shape;302;g3565708f98c_0_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03" name="Google Shape;303;g3565708f98c_0_0"/>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0"/>
          <p:cNvSpPr txBox="1"/>
          <p:nvPr>
            <p:ph type="title"/>
          </p:nvPr>
        </p:nvSpPr>
        <p:spPr>
          <a:xfrm>
            <a:off x="838200" y="-28227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latin typeface="Times New Roman"/>
                <a:ea typeface="Times New Roman"/>
                <a:cs typeface="Times New Roman"/>
                <a:sym typeface="Times New Roman"/>
              </a:rPr>
              <a:t>References</a:t>
            </a:r>
            <a:endParaRPr>
              <a:latin typeface="Times New Roman"/>
              <a:ea typeface="Times New Roman"/>
              <a:cs typeface="Times New Roman"/>
              <a:sym typeface="Times New Roman"/>
            </a:endParaRPr>
          </a:p>
        </p:txBody>
      </p:sp>
      <p:sp>
        <p:nvSpPr>
          <p:cNvPr id="309" name="Google Shape;309;p10"/>
          <p:cNvSpPr txBox="1"/>
          <p:nvPr>
            <p:ph idx="1" type="body"/>
          </p:nvPr>
        </p:nvSpPr>
        <p:spPr>
          <a:xfrm>
            <a:off x="869250" y="836694"/>
            <a:ext cx="10515600" cy="5184600"/>
          </a:xfrm>
          <a:prstGeom prst="rect">
            <a:avLst/>
          </a:prstGeom>
          <a:noFill/>
          <a:ln>
            <a:noFill/>
          </a:ln>
        </p:spPr>
        <p:txBody>
          <a:bodyPr anchorCtr="0" anchor="t" bIns="45700" lIns="91425" spcFirstLastPara="1" rIns="91425" wrap="square" tIns="45700">
            <a:noAutofit/>
          </a:bodyPr>
          <a:lstStyle/>
          <a:p>
            <a:pPr indent="-457200" lvl="0" marL="457200" rtl="0" algn="just">
              <a:lnSpc>
                <a:spcPct val="150000"/>
              </a:lnSpc>
              <a:spcBef>
                <a:spcPts val="1200"/>
              </a:spcBef>
              <a:spcAft>
                <a:spcPts val="0"/>
              </a:spcAft>
              <a:buClr>
                <a:schemeClr val="dk1"/>
              </a:buClr>
              <a:buSzPts val="1100"/>
              <a:buFont typeface="Arial"/>
              <a:buNone/>
            </a:pPr>
            <a:r>
              <a:rPr lang="en-US" sz="1700">
                <a:latin typeface="Times New Roman"/>
                <a:ea typeface="Times New Roman"/>
                <a:cs typeface="Times New Roman"/>
                <a:sym typeface="Times New Roman"/>
              </a:rPr>
              <a:t>[1]   	R. M. Sabour, Y. Benezeth, P. De Oliveira, J. Chappée, and F. Yang, "UBFC-Phys: A Multimodal Database for Psychophysiological Studies of Social Stress," IEEE Transactions on Affective Computing, vol. 14, no. 1, pp. 622–634, Jan.-Mar. 2023, doi: 10.1109/TAFFC.2021.3056960.</a:t>
            </a:r>
            <a:endParaRPr sz="1700">
              <a:latin typeface="Times New Roman"/>
              <a:ea typeface="Times New Roman"/>
              <a:cs typeface="Times New Roman"/>
              <a:sym typeface="Times New Roman"/>
            </a:endParaRPr>
          </a:p>
          <a:p>
            <a:pPr indent="-457200" lvl="0" marL="457200" rtl="0" algn="just">
              <a:lnSpc>
                <a:spcPct val="150000"/>
              </a:lnSpc>
              <a:spcBef>
                <a:spcPts val="1200"/>
              </a:spcBef>
              <a:spcAft>
                <a:spcPts val="0"/>
              </a:spcAft>
              <a:buClr>
                <a:schemeClr val="dk1"/>
              </a:buClr>
              <a:buSzPts val="1100"/>
              <a:buFont typeface="Arial"/>
              <a:buNone/>
            </a:pPr>
            <a:r>
              <a:rPr lang="en-US" sz="1700">
                <a:latin typeface="Times New Roman"/>
                <a:ea typeface="Times New Roman"/>
                <a:cs typeface="Times New Roman"/>
                <a:sym typeface="Times New Roman"/>
              </a:rPr>
              <a:t>[2]   J. Bakker, M. Pechenizkiy, and N. Sidorova, "What's Your Current Stress Level? Detection of Stress Patterns from GSR Sensor Data," 2011 IEEE 11th International Conference on Data Mining Workshops, Vancouver, BC, Canada, 2011, pp. 573-580, doi: 10.1109/ICDMW.2011.178.</a:t>
            </a:r>
            <a:endParaRPr sz="1700">
              <a:latin typeface="Times New Roman"/>
              <a:ea typeface="Times New Roman"/>
              <a:cs typeface="Times New Roman"/>
              <a:sym typeface="Times New Roman"/>
            </a:endParaRPr>
          </a:p>
          <a:p>
            <a:pPr indent="-457200" lvl="0" marL="457200" rtl="0" algn="just">
              <a:lnSpc>
                <a:spcPct val="150000"/>
              </a:lnSpc>
              <a:spcBef>
                <a:spcPts val="1200"/>
              </a:spcBef>
              <a:spcAft>
                <a:spcPts val="0"/>
              </a:spcAft>
              <a:buClr>
                <a:schemeClr val="dk1"/>
              </a:buClr>
              <a:buSzPts val="1100"/>
              <a:buFont typeface="Arial"/>
              <a:buNone/>
            </a:pPr>
            <a:r>
              <a:rPr lang="en-US" sz="1700">
                <a:latin typeface="Times New Roman"/>
                <a:ea typeface="Times New Roman"/>
                <a:cs typeface="Times New Roman"/>
                <a:sym typeface="Times New Roman"/>
              </a:rPr>
              <a:t>[3]   O. Parlak, "Portable and wearable real-time stress monitoring: A critical review," Sensors and Actuators Reports,vol.3,p.100036,2021,doi: 10.1016/j.snr.2021.100036.Available:</a:t>
            </a:r>
            <a:r>
              <a:rPr lang="en-US" sz="1700" u="sng">
                <a:solidFill>
                  <a:srgbClr val="1155CC"/>
                </a:solidFill>
                <a:latin typeface="Times New Roman"/>
                <a:ea typeface="Times New Roman"/>
                <a:cs typeface="Times New Roman"/>
                <a:sym typeface="Times New Roman"/>
                <a:hlinkClick r:id="rId3">
                  <a:extLst>
                    <a:ext uri="{A12FA001-AC4F-418D-AE19-62706E023703}">
                      <ahyp:hlinkClr val="tx"/>
                    </a:ext>
                  </a:extLst>
                </a:hlinkClick>
              </a:rPr>
              <a:t>https://doi.org/10.1016/j.snr.2021.100036</a:t>
            </a:r>
            <a:r>
              <a:rPr lang="en-US" sz="1700">
                <a:latin typeface="Times New Roman"/>
                <a:ea typeface="Times New Roman"/>
                <a:cs typeface="Times New Roman"/>
                <a:sym typeface="Times New Roman"/>
              </a:rPr>
              <a:t>.</a:t>
            </a:r>
            <a:endParaRPr sz="1700">
              <a:latin typeface="Times New Roman"/>
              <a:ea typeface="Times New Roman"/>
              <a:cs typeface="Times New Roman"/>
              <a:sym typeface="Times New Roman"/>
            </a:endParaRPr>
          </a:p>
          <a:p>
            <a:pPr indent="-457200" lvl="0" marL="457200" rtl="0" algn="just">
              <a:lnSpc>
                <a:spcPct val="150000"/>
              </a:lnSpc>
              <a:spcBef>
                <a:spcPts val="1200"/>
              </a:spcBef>
              <a:spcAft>
                <a:spcPts val="0"/>
              </a:spcAft>
              <a:buClr>
                <a:schemeClr val="dk1"/>
              </a:buClr>
              <a:buSzPts val="1100"/>
              <a:buFont typeface="Arial"/>
              <a:buNone/>
            </a:pPr>
            <a:r>
              <a:rPr lang="en-US" sz="1700">
                <a:latin typeface="Times New Roman"/>
                <a:ea typeface="Times New Roman"/>
                <a:cs typeface="Times New Roman"/>
                <a:sym typeface="Times New Roman"/>
              </a:rPr>
              <a:t>[4]	G. Ribeiro, O. Postolache and F. F. Martín, "A New Intelligent Approach for Automatic Stress Level Assessment Based on Multiple Physiological Parameters Monitoring," IEEE Transactions on Instrumentation and Measurement, vol. 73, pp. 1-14, 2024, Art no. 4001714, doi: 10.1109/TIM.2023.3342218.</a:t>
            </a:r>
            <a:endParaRPr sz="1700">
              <a:latin typeface="Times New Roman"/>
              <a:ea typeface="Times New Roman"/>
              <a:cs typeface="Times New Roman"/>
              <a:sym typeface="Times New Roman"/>
            </a:endParaRPr>
          </a:p>
          <a:p>
            <a:pPr indent="-457200" lvl="0" marL="457200" rtl="0" algn="just">
              <a:lnSpc>
                <a:spcPct val="150000"/>
              </a:lnSpc>
              <a:spcBef>
                <a:spcPts val="1200"/>
              </a:spcBef>
              <a:spcAft>
                <a:spcPts val="1200"/>
              </a:spcAft>
              <a:buClr>
                <a:schemeClr val="dk1"/>
              </a:buClr>
              <a:buSzPts val="1100"/>
              <a:buFont typeface="Arial"/>
              <a:buNone/>
            </a:pPr>
            <a:r>
              <a:t/>
            </a:r>
            <a:endParaRPr sz="1400"/>
          </a:p>
        </p:txBody>
      </p:sp>
      <p:sp>
        <p:nvSpPr>
          <p:cNvPr id="310" name="Google Shape;31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t>Stress detection and intervention</a:t>
            </a:r>
            <a:endParaRPr/>
          </a:p>
        </p:txBody>
      </p:sp>
      <p:sp>
        <p:nvSpPr>
          <p:cNvPr id="311" name="Google Shape;31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12" name="Google Shape;312;p10"/>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g328a3676c5b_1_27"/>
          <p:cNvSpPr txBox="1"/>
          <p:nvPr>
            <p:ph type="title"/>
          </p:nvPr>
        </p:nvSpPr>
        <p:spPr>
          <a:xfrm>
            <a:off x="838200" y="0"/>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latin typeface="Times New Roman"/>
                <a:ea typeface="Times New Roman"/>
                <a:cs typeface="Times New Roman"/>
                <a:sym typeface="Times New Roman"/>
              </a:rPr>
              <a:t>References(contd…)</a:t>
            </a:r>
            <a:endParaRPr>
              <a:latin typeface="Times New Roman"/>
              <a:ea typeface="Times New Roman"/>
              <a:cs typeface="Times New Roman"/>
              <a:sym typeface="Times New Roman"/>
            </a:endParaRPr>
          </a:p>
        </p:txBody>
      </p:sp>
      <p:sp>
        <p:nvSpPr>
          <p:cNvPr id="318" name="Google Shape;318;g328a3676c5b_1_27"/>
          <p:cNvSpPr txBox="1"/>
          <p:nvPr>
            <p:ph idx="1" type="body"/>
          </p:nvPr>
        </p:nvSpPr>
        <p:spPr>
          <a:xfrm>
            <a:off x="807150" y="1171845"/>
            <a:ext cx="10577700" cy="4927800"/>
          </a:xfrm>
          <a:prstGeom prst="rect">
            <a:avLst/>
          </a:prstGeom>
          <a:noFill/>
          <a:ln>
            <a:noFill/>
          </a:ln>
        </p:spPr>
        <p:txBody>
          <a:bodyPr anchorCtr="0" anchor="t" bIns="45700" lIns="91425" spcFirstLastPara="1" rIns="91425" wrap="square" tIns="45700">
            <a:noAutofit/>
          </a:bodyPr>
          <a:lstStyle/>
          <a:p>
            <a:pPr indent="-457200" lvl="0" marL="457200" rtl="0" algn="just">
              <a:lnSpc>
                <a:spcPct val="150000"/>
              </a:lnSpc>
              <a:spcBef>
                <a:spcPts val="1200"/>
              </a:spcBef>
              <a:spcAft>
                <a:spcPts val="0"/>
              </a:spcAft>
              <a:buClr>
                <a:schemeClr val="dk1"/>
              </a:buClr>
              <a:buSzPts val="1100"/>
              <a:buNone/>
            </a:pPr>
            <a:r>
              <a:rPr lang="en-US" sz="1800">
                <a:latin typeface="Times New Roman"/>
                <a:ea typeface="Times New Roman"/>
                <a:cs typeface="Times New Roman"/>
                <a:sym typeface="Times New Roman"/>
              </a:rPr>
              <a:t>[5]  Hosseini, R. Fang, R. Zhang, S. Rafatirad, and H. Homayoun, "Emotion and Stress Recognition Utilizing Galvanic Skin Response and Wearable Technology: A Real-time Approach for Mental Health Care," in 2023 IEEE International Conference on Bioinformatics and Biomedicine (BIBM), Istanbul, Turkiye, 2023, pp. 1125-1131. doi:</a:t>
            </a:r>
            <a:r>
              <a:rPr lang="en-US" sz="1800" u="sng">
                <a:solidFill>
                  <a:srgbClr val="1155CC"/>
                </a:solidFill>
                <a:latin typeface="Times New Roman"/>
                <a:ea typeface="Times New Roman"/>
                <a:cs typeface="Times New Roman"/>
                <a:sym typeface="Times New Roman"/>
                <a:hlinkClick r:id="rId3">
                  <a:extLst>
                    <a:ext uri="{A12FA001-AC4F-418D-AE19-62706E023703}">
                      <ahyp:hlinkClr val="tx"/>
                    </a:ext>
                  </a:extLst>
                </a:hlinkClick>
              </a:rPr>
              <a:t> 10.1109/BIBM58861.2023.10386049</a:t>
            </a:r>
            <a:r>
              <a:rPr lang="en-US" sz="1800">
                <a:latin typeface="Times New Roman"/>
                <a:ea typeface="Times New Roman"/>
                <a:cs typeface="Times New Roman"/>
                <a:sym typeface="Times New Roman"/>
              </a:rPr>
              <a:t>.</a:t>
            </a:r>
            <a:endParaRPr sz="1800">
              <a:latin typeface="Times New Roman"/>
              <a:ea typeface="Times New Roman"/>
              <a:cs typeface="Times New Roman"/>
              <a:sym typeface="Times New Roman"/>
            </a:endParaRPr>
          </a:p>
          <a:p>
            <a:pPr indent="-457200" lvl="0" marL="457200" rtl="0" algn="just">
              <a:lnSpc>
                <a:spcPct val="150000"/>
              </a:lnSpc>
              <a:spcBef>
                <a:spcPts val="1200"/>
              </a:spcBef>
              <a:spcAft>
                <a:spcPts val="0"/>
              </a:spcAft>
              <a:buClr>
                <a:schemeClr val="dk1"/>
              </a:buClr>
              <a:buSzPts val="1100"/>
              <a:buNone/>
            </a:pPr>
            <a:r>
              <a:rPr lang="en-US" sz="1800">
                <a:latin typeface="Times New Roman"/>
                <a:ea typeface="Times New Roman"/>
                <a:cs typeface="Times New Roman"/>
                <a:sym typeface="Times New Roman"/>
              </a:rPr>
              <a:t>[6]  S. Gedam and S. Paul, "A Review on Mental Stress Detection Using Wearable Sensors Machine Learning Techniques," </a:t>
            </a:r>
            <a:r>
              <a:rPr i="1" lang="en-US" sz="1800">
                <a:latin typeface="Times New Roman"/>
                <a:ea typeface="Times New Roman"/>
                <a:cs typeface="Times New Roman"/>
                <a:sym typeface="Times New Roman"/>
              </a:rPr>
              <a:t>IEEE Access</a:t>
            </a:r>
            <a:r>
              <a:rPr lang="en-US" sz="1800">
                <a:latin typeface="Times New Roman"/>
                <a:ea typeface="Times New Roman"/>
                <a:cs typeface="Times New Roman"/>
                <a:sym typeface="Times New Roman"/>
              </a:rPr>
              <a:t>, vol. 9, pp. 84045-84066, 2021, doi: .1109/ACCESS.2021.3085502.</a:t>
            </a:r>
            <a:endParaRPr sz="1800">
              <a:latin typeface="Times New Roman"/>
              <a:ea typeface="Times New Roman"/>
              <a:cs typeface="Times New Roman"/>
              <a:sym typeface="Times New Roman"/>
            </a:endParaRPr>
          </a:p>
          <a:p>
            <a:pPr indent="-457200" lvl="0" marL="457200" rtl="0" algn="just">
              <a:lnSpc>
                <a:spcPct val="150000"/>
              </a:lnSpc>
              <a:spcBef>
                <a:spcPts val="1200"/>
              </a:spcBef>
              <a:spcAft>
                <a:spcPts val="0"/>
              </a:spcAft>
              <a:buClr>
                <a:schemeClr val="dk1"/>
              </a:buClr>
              <a:buSzPts val="1100"/>
              <a:buNone/>
            </a:pPr>
            <a:r>
              <a:rPr lang="en-US" sz="1800">
                <a:latin typeface="Times New Roman"/>
                <a:ea typeface="Times New Roman"/>
                <a:cs typeface="Times New Roman"/>
                <a:sym typeface="Times New Roman"/>
              </a:rPr>
              <a:t>[7]   G. Taskasaplidis, D. A. Fotiadis, and P. D. Bamidis, "Review of Stress Detection Methods Using Wearable Sensors," </a:t>
            </a:r>
            <a:r>
              <a:rPr i="1" lang="en-US" sz="1800">
                <a:latin typeface="Times New Roman"/>
                <a:ea typeface="Times New Roman"/>
                <a:cs typeface="Times New Roman"/>
                <a:sym typeface="Times New Roman"/>
              </a:rPr>
              <a:t>IEEE Access</a:t>
            </a:r>
            <a:r>
              <a:rPr lang="en-US" sz="1800">
                <a:latin typeface="Times New Roman"/>
                <a:ea typeface="Times New Roman"/>
                <a:cs typeface="Times New Roman"/>
                <a:sym typeface="Times New Roman"/>
              </a:rPr>
              <a:t>, vol. 12, pp. 38219-38246, 2024, doi: 10.1109/ACCESS.2024.3373010.</a:t>
            </a:r>
            <a:endParaRPr sz="1800">
              <a:latin typeface="Times New Roman"/>
              <a:ea typeface="Times New Roman"/>
              <a:cs typeface="Times New Roman"/>
              <a:sym typeface="Times New Roman"/>
            </a:endParaRPr>
          </a:p>
          <a:p>
            <a:pPr indent="-457200" lvl="0" marL="457200" rtl="0" algn="just">
              <a:lnSpc>
                <a:spcPct val="150000"/>
              </a:lnSpc>
              <a:spcBef>
                <a:spcPts val="1200"/>
              </a:spcBef>
              <a:spcAft>
                <a:spcPts val="0"/>
              </a:spcAft>
              <a:buClr>
                <a:schemeClr val="dk1"/>
              </a:buClr>
              <a:buSzPts val="1100"/>
              <a:buNone/>
            </a:pPr>
            <a:r>
              <a:rPr lang="en-US" sz="1800">
                <a:latin typeface="Times New Roman"/>
                <a:ea typeface="Times New Roman"/>
                <a:cs typeface="Times New Roman"/>
                <a:sym typeface="Times New Roman"/>
              </a:rPr>
              <a:t>[8]  H. P. Chandika, B. Soumya, B. N. E. Reddy, and B. M. S. S. Manideep, "Real-Time Stress Detection and Analysis using Facial Emotion Recognition," International Journal of Advanced Research in Computer and Communication Engineering, vol. 13, no. 3, pp. 158-172, Mar. 2024, doi: 10.17148/IJARCCE.2024.13324.</a:t>
            </a:r>
            <a:endParaRPr sz="1800">
              <a:latin typeface="Times New Roman"/>
              <a:ea typeface="Times New Roman"/>
              <a:cs typeface="Times New Roman"/>
              <a:sym typeface="Times New Roman"/>
            </a:endParaRPr>
          </a:p>
          <a:p>
            <a:pPr indent="-457200" lvl="0" marL="457200" rtl="0" algn="just">
              <a:lnSpc>
                <a:spcPct val="150000"/>
              </a:lnSpc>
              <a:spcBef>
                <a:spcPts val="1200"/>
              </a:spcBef>
              <a:spcAft>
                <a:spcPts val="1200"/>
              </a:spcAft>
              <a:buClr>
                <a:schemeClr val="dk1"/>
              </a:buClr>
              <a:buSzPts val="1100"/>
              <a:buNone/>
            </a:pPr>
            <a:r>
              <a:t/>
            </a:r>
            <a:endParaRPr sz="1500"/>
          </a:p>
        </p:txBody>
      </p:sp>
      <p:sp>
        <p:nvSpPr>
          <p:cNvPr id="319" name="Google Shape;319;g328a3676c5b_1_27"/>
          <p:cNvSpPr txBox="1"/>
          <p:nvPr>
            <p:ph idx="11" type="ftr"/>
          </p:nvPr>
        </p:nvSpPr>
        <p:spPr>
          <a:xfrm>
            <a:off x="4990550" y="6565400"/>
            <a:ext cx="28728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Stress detection and intervention</a:t>
            </a:r>
            <a:endParaRPr/>
          </a:p>
        </p:txBody>
      </p:sp>
      <p:sp>
        <p:nvSpPr>
          <p:cNvPr id="320" name="Google Shape;320;g328a3676c5b_1_27"/>
          <p:cNvSpPr txBox="1"/>
          <p:nvPr>
            <p:ph idx="12" type="sldNum"/>
          </p:nvPr>
        </p:nvSpPr>
        <p:spPr>
          <a:xfrm>
            <a:off x="5609325" y="649290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21" name="Google Shape;321;g328a3676c5b_1_27"/>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g328a3676c5b_1_34"/>
          <p:cNvSpPr txBox="1"/>
          <p:nvPr>
            <p:ph type="title"/>
          </p:nvPr>
        </p:nvSpPr>
        <p:spPr>
          <a:xfrm>
            <a:off x="838200" y="0"/>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latin typeface="Times New Roman"/>
                <a:ea typeface="Times New Roman"/>
                <a:cs typeface="Times New Roman"/>
                <a:sym typeface="Times New Roman"/>
              </a:rPr>
              <a:t>References(contd…)</a:t>
            </a:r>
            <a:endParaRPr/>
          </a:p>
        </p:txBody>
      </p:sp>
      <p:sp>
        <p:nvSpPr>
          <p:cNvPr id="327" name="Google Shape;327;g328a3676c5b_1_34"/>
          <p:cNvSpPr txBox="1"/>
          <p:nvPr>
            <p:ph idx="1" type="body"/>
          </p:nvPr>
        </p:nvSpPr>
        <p:spPr>
          <a:xfrm>
            <a:off x="807150" y="1171845"/>
            <a:ext cx="10577700" cy="4927800"/>
          </a:xfrm>
          <a:prstGeom prst="rect">
            <a:avLst/>
          </a:prstGeom>
          <a:noFill/>
          <a:ln>
            <a:noFill/>
          </a:ln>
        </p:spPr>
        <p:txBody>
          <a:bodyPr anchorCtr="0" anchor="t" bIns="45700" lIns="91425" spcFirstLastPara="1" rIns="91425" wrap="square" tIns="45700">
            <a:noAutofit/>
          </a:bodyPr>
          <a:lstStyle/>
          <a:p>
            <a:pPr indent="-457200" lvl="0" marL="457200" rtl="0" algn="just">
              <a:lnSpc>
                <a:spcPct val="150000"/>
              </a:lnSpc>
              <a:spcBef>
                <a:spcPts val="1200"/>
              </a:spcBef>
              <a:spcAft>
                <a:spcPts val="0"/>
              </a:spcAft>
              <a:buClr>
                <a:schemeClr val="dk1"/>
              </a:buClr>
              <a:buSzPts val="1100"/>
              <a:buNone/>
            </a:pPr>
            <a:r>
              <a:rPr lang="en-US" sz="1800">
                <a:latin typeface="Times New Roman"/>
                <a:ea typeface="Times New Roman"/>
                <a:cs typeface="Times New Roman"/>
                <a:sym typeface="Times New Roman"/>
              </a:rPr>
              <a:t>[9]  P. Bobade and M. Vani, "Stress Detection with Machine Learning and Deep Learning using Multimodal Physiological Data," 2020 Second International Conference on Inventive Research in Computing Applications (ICIRCA), Coimbatore, India, 2020, pp. 51-57, doi: 10.1109/ICIRCA48905.2020.9183244.</a:t>
            </a:r>
            <a:endParaRPr sz="1800">
              <a:latin typeface="Times New Roman"/>
              <a:ea typeface="Times New Roman"/>
              <a:cs typeface="Times New Roman"/>
              <a:sym typeface="Times New Roman"/>
            </a:endParaRPr>
          </a:p>
          <a:p>
            <a:pPr indent="-457200" lvl="0" marL="457200" rtl="0" algn="just">
              <a:lnSpc>
                <a:spcPct val="150000"/>
              </a:lnSpc>
              <a:spcBef>
                <a:spcPts val="1200"/>
              </a:spcBef>
              <a:spcAft>
                <a:spcPts val="0"/>
              </a:spcAft>
              <a:buClr>
                <a:schemeClr val="dk1"/>
              </a:buClr>
              <a:buSzPts val="1100"/>
              <a:buNone/>
            </a:pPr>
            <a:r>
              <a:rPr lang="en-US" sz="1800">
                <a:latin typeface="Times New Roman"/>
                <a:ea typeface="Times New Roman"/>
                <a:cs typeface="Times New Roman"/>
                <a:sym typeface="Times New Roman"/>
              </a:rPr>
              <a:t>[10]  M. Pediaditis et al., "Extraction of facial features as indicators of stress and anxiety," in 2015 37th Annual International Conference of the IEEE Engineering in Medicine and Biology Society (EMBC), Milan, Italy, 2015, pp. 3711-3714. doi:</a:t>
            </a:r>
            <a:r>
              <a:rPr lang="en-US" sz="1800" u="sng">
                <a:solidFill>
                  <a:srgbClr val="1155CC"/>
                </a:solidFill>
                <a:latin typeface="Times New Roman"/>
                <a:ea typeface="Times New Roman"/>
                <a:cs typeface="Times New Roman"/>
                <a:sym typeface="Times New Roman"/>
                <a:hlinkClick r:id="rId3">
                  <a:extLst>
                    <a:ext uri="{A12FA001-AC4F-418D-AE19-62706E023703}">
                      <ahyp:hlinkClr val="tx"/>
                    </a:ext>
                  </a:extLst>
                </a:hlinkClick>
              </a:rPr>
              <a:t> 10.1109/EMBC.2015.731919</a:t>
            </a:r>
            <a:r>
              <a:rPr lang="en-US" sz="1800">
                <a:latin typeface="Times New Roman"/>
                <a:ea typeface="Times New Roman"/>
                <a:cs typeface="Times New Roman"/>
                <a:sym typeface="Times New Roman"/>
              </a:rPr>
              <a:t>.</a:t>
            </a:r>
            <a:endParaRPr sz="1800">
              <a:latin typeface="Times New Roman"/>
              <a:ea typeface="Times New Roman"/>
              <a:cs typeface="Times New Roman"/>
              <a:sym typeface="Times New Roman"/>
            </a:endParaRPr>
          </a:p>
          <a:p>
            <a:pPr indent="-457200" lvl="0" marL="457200" rtl="0" algn="just">
              <a:lnSpc>
                <a:spcPct val="150000"/>
              </a:lnSpc>
              <a:spcBef>
                <a:spcPts val="1200"/>
              </a:spcBef>
              <a:spcAft>
                <a:spcPts val="0"/>
              </a:spcAft>
              <a:buClr>
                <a:schemeClr val="dk1"/>
              </a:buClr>
              <a:buSzPts val="1100"/>
              <a:buNone/>
            </a:pPr>
            <a:r>
              <a:rPr lang="en-US" sz="1800">
                <a:latin typeface="Times New Roman"/>
                <a:ea typeface="Times New Roman"/>
                <a:cs typeface="Times New Roman"/>
                <a:sym typeface="Times New Roman"/>
              </a:rPr>
              <a:t>[11]   L. Santamaria-Granados, M. Munoz-Organero, G. Ramirez-González, E. Abdulhay, and N. Arunkumar, "Using Deep Convolutional Neural Network for Emotion Detection on a Physiological Signals Dataset (AMIGOS)," IEEE Access, vol. 7, pp. 57-67, 2019. doi:</a:t>
            </a:r>
            <a:r>
              <a:rPr lang="en-US" sz="1800" u="sng">
                <a:solidFill>
                  <a:srgbClr val="1155CC"/>
                </a:solidFill>
                <a:latin typeface="Times New Roman"/>
                <a:ea typeface="Times New Roman"/>
                <a:cs typeface="Times New Roman"/>
                <a:sym typeface="Times New Roman"/>
                <a:hlinkClick r:id="rId4">
                  <a:extLst>
                    <a:ext uri="{A12FA001-AC4F-418D-AE19-62706E023703}">
                      <ahyp:hlinkClr val="tx"/>
                    </a:ext>
                  </a:extLst>
                </a:hlinkClick>
              </a:rPr>
              <a:t> 10.1109/ACCESS.2018.2883213</a:t>
            </a:r>
            <a:r>
              <a:rPr lang="en-US" sz="1800">
                <a:latin typeface="Times New Roman"/>
                <a:ea typeface="Times New Roman"/>
                <a:cs typeface="Times New Roman"/>
                <a:sym typeface="Times New Roman"/>
              </a:rPr>
              <a:t>.</a:t>
            </a:r>
            <a:endParaRPr sz="1800">
              <a:latin typeface="Times New Roman"/>
              <a:ea typeface="Times New Roman"/>
              <a:cs typeface="Times New Roman"/>
              <a:sym typeface="Times New Roman"/>
            </a:endParaRPr>
          </a:p>
          <a:p>
            <a:pPr indent="-457200" lvl="0" marL="457200" rtl="0" algn="just">
              <a:lnSpc>
                <a:spcPct val="150000"/>
              </a:lnSpc>
              <a:spcBef>
                <a:spcPts val="1200"/>
              </a:spcBef>
              <a:spcAft>
                <a:spcPts val="1200"/>
              </a:spcAft>
              <a:buClr>
                <a:schemeClr val="dk1"/>
              </a:buClr>
              <a:buSzPts val="1100"/>
              <a:buNone/>
            </a:pPr>
            <a:r>
              <a:t/>
            </a:r>
            <a:endParaRPr sz="1800">
              <a:latin typeface="Times New Roman"/>
              <a:ea typeface="Times New Roman"/>
              <a:cs typeface="Times New Roman"/>
              <a:sym typeface="Times New Roman"/>
            </a:endParaRPr>
          </a:p>
        </p:txBody>
      </p:sp>
      <p:sp>
        <p:nvSpPr>
          <p:cNvPr id="328" name="Google Shape;328;g328a3676c5b_1_34"/>
          <p:cNvSpPr txBox="1"/>
          <p:nvPr>
            <p:ph idx="11" type="ftr"/>
          </p:nvPr>
        </p:nvSpPr>
        <p:spPr>
          <a:xfrm>
            <a:off x="4990550" y="6565400"/>
            <a:ext cx="28728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Stress detection and intervention</a:t>
            </a:r>
            <a:endParaRPr/>
          </a:p>
        </p:txBody>
      </p:sp>
      <p:sp>
        <p:nvSpPr>
          <p:cNvPr id="329" name="Google Shape;329;g328a3676c5b_1_34"/>
          <p:cNvSpPr txBox="1"/>
          <p:nvPr>
            <p:ph idx="12" type="sldNum"/>
          </p:nvPr>
        </p:nvSpPr>
        <p:spPr>
          <a:xfrm>
            <a:off x="5609325" y="649290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30" name="Google Shape;330;g328a3676c5b_1_34"/>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11"/>
          <p:cNvSpPr txBox="1"/>
          <p:nvPr>
            <p:ph type="title"/>
          </p:nvPr>
        </p:nvSpPr>
        <p:spPr>
          <a:xfrm>
            <a:off x="776079" y="2708478"/>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Calibri"/>
              <a:buNone/>
            </a:pPr>
            <a:r>
              <a:rPr b="1" lang="en-US">
                <a:solidFill>
                  <a:srgbClr val="FF0000"/>
                </a:solidFill>
              </a:rPr>
              <a:t>THANK YOU</a:t>
            </a:r>
            <a:endParaRPr sz="5400">
              <a:solidFill>
                <a:srgbClr val="1C4587"/>
              </a:solidFill>
              <a:latin typeface="Times New Roman"/>
              <a:ea typeface="Times New Roman"/>
              <a:cs typeface="Times New Roman"/>
              <a:sym typeface="Times New Roman"/>
            </a:endParaRPr>
          </a:p>
        </p:txBody>
      </p:sp>
      <p:sp>
        <p:nvSpPr>
          <p:cNvPr id="336" name="Google Shape;33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t>Stress detection and intervention</a:t>
            </a:r>
            <a:endParaRPr/>
          </a:p>
        </p:txBody>
      </p:sp>
      <p:sp>
        <p:nvSpPr>
          <p:cNvPr id="337" name="Google Shape;33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38" name="Google Shape;338;p11"/>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3"/>
          <p:cNvSpPr txBox="1"/>
          <p:nvPr>
            <p:ph type="title"/>
          </p:nvPr>
        </p:nvSpPr>
        <p:spPr>
          <a:xfrm>
            <a:off x="838200" y="-832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latin typeface="Times New Roman"/>
                <a:ea typeface="Times New Roman"/>
                <a:cs typeface="Times New Roman"/>
                <a:sym typeface="Times New Roman"/>
              </a:rPr>
              <a:t>Introduction</a:t>
            </a:r>
            <a:endParaRPr>
              <a:latin typeface="Times New Roman"/>
              <a:ea typeface="Times New Roman"/>
              <a:cs typeface="Times New Roman"/>
              <a:sym typeface="Times New Roman"/>
            </a:endParaRPr>
          </a:p>
        </p:txBody>
      </p:sp>
      <p:sp>
        <p:nvSpPr>
          <p:cNvPr id="107" name="Google Shape;107;p3"/>
          <p:cNvSpPr txBox="1"/>
          <p:nvPr>
            <p:ph idx="1" type="body"/>
          </p:nvPr>
        </p:nvSpPr>
        <p:spPr>
          <a:xfrm>
            <a:off x="838200" y="1028575"/>
            <a:ext cx="10515600" cy="4351200"/>
          </a:xfrm>
          <a:prstGeom prst="rect">
            <a:avLst/>
          </a:prstGeom>
          <a:noFill/>
          <a:ln>
            <a:noFill/>
          </a:ln>
        </p:spPr>
        <p:txBody>
          <a:bodyPr anchorCtr="0" anchor="t" bIns="45700" lIns="91425" spcFirstLastPara="1" rIns="91425" wrap="square" tIns="45700">
            <a:noAutofit/>
          </a:bodyPr>
          <a:lstStyle/>
          <a:p>
            <a:pPr indent="-381000" lvl="0" marL="457200" rtl="0" algn="just">
              <a:lnSpc>
                <a:spcPct val="150000"/>
              </a:lnSpc>
              <a:spcBef>
                <a:spcPts val="1200"/>
              </a:spcBef>
              <a:spcAft>
                <a:spcPts val="0"/>
              </a:spcAft>
              <a:buSzPts val="2400"/>
              <a:buFont typeface="Times New Roman"/>
              <a:buChar char="•"/>
            </a:pPr>
            <a:r>
              <a:rPr lang="en-US" sz="2400">
                <a:latin typeface="Times New Roman"/>
                <a:ea typeface="Times New Roman"/>
                <a:cs typeface="Times New Roman"/>
                <a:sym typeface="Times New Roman"/>
              </a:rPr>
              <a:t>Stress is nothing but how our  body reacts or body’s response to any kind of challenge.</a:t>
            </a:r>
            <a:endParaRPr sz="2400">
              <a:latin typeface="Times New Roman"/>
              <a:ea typeface="Times New Roman"/>
              <a:cs typeface="Times New Roman"/>
              <a:sym typeface="Times New Roman"/>
            </a:endParaRPr>
          </a:p>
          <a:p>
            <a:pPr indent="-381000" lvl="0" marL="457200" rtl="0" algn="just">
              <a:lnSpc>
                <a:spcPct val="150000"/>
              </a:lnSpc>
              <a:spcBef>
                <a:spcPts val="1200"/>
              </a:spcBef>
              <a:spcAft>
                <a:spcPts val="0"/>
              </a:spcAft>
              <a:buSzPts val="2400"/>
              <a:buFont typeface="Times New Roman"/>
              <a:buChar char="•"/>
            </a:pPr>
            <a:r>
              <a:rPr lang="en-US" sz="2400">
                <a:latin typeface="Times New Roman"/>
                <a:ea typeface="Times New Roman"/>
                <a:cs typeface="Times New Roman"/>
                <a:sym typeface="Times New Roman"/>
              </a:rPr>
              <a:t>Stress affects health</a:t>
            </a:r>
            <a:r>
              <a:rPr lang="en-US" sz="2400">
                <a:latin typeface="Times New Roman"/>
                <a:ea typeface="Times New Roman"/>
                <a:cs typeface="Times New Roman"/>
                <a:sym typeface="Times New Roman"/>
              </a:rPr>
              <a:t>, and </a:t>
            </a:r>
            <a:r>
              <a:rPr lang="en-US" sz="2400">
                <a:latin typeface="Times New Roman"/>
                <a:ea typeface="Times New Roman"/>
                <a:cs typeface="Times New Roman"/>
                <a:sym typeface="Times New Roman"/>
              </a:rPr>
              <a:t>early detection is important. </a:t>
            </a:r>
            <a:r>
              <a:rPr lang="en-US" sz="2400">
                <a:latin typeface="Times New Roman"/>
                <a:ea typeface="Times New Roman"/>
                <a:cs typeface="Times New Roman"/>
                <a:sym typeface="Times New Roman"/>
              </a:rPr>
              <a:t>We use machine learning to detect emotions by analyzing facial images.</a:t>
            </a:r>
            <a:endParaRPr sz="2400">
              <a:latin typeface="Times New Roman"/>
              <a:ea typeface="Times New Roman"/>
              <a:cs typeface="Times New Roman"/>
              <a:sym typeface="Times New Roman"/>
            </a:endParaRPr>
          </a:p>
          <a:p>
            <a:pPr indent="-381000" lvl="0" marL="457200" rtl="0" algn="just">
              <a:lnSpc>
                <a:spcPct val="150000"/>
              </a:lnSpc>
              <a:spcBef>
                <a:spcPts val="0"/>
              </a:spcBef>
              <a:spcAft>
                <a:spcPts val="0"/>
              </a:spcAft>
              <a:buSzPts val="2400"/>
              <a:buFont typeface="Times New Roman"/>
              <a:buChar char="•"/>
            </a:pPr>
            <a:r>
              <a:rPr lang="en-US" sz="2400">
                <a:latin typeface="Times New Roman"/>
                <a:ea typeface="Times New Roman"/>
                <a:cs typeface="Times New Roman"/>
                <a:sym typeface="Times New Roman"/>
              </a:rPr>
              <a:t>Identifies stress levels by recognizing facial expression patterns linked to emotions.</a:t>
            </a:r>
            <a:endParaRPr sz="2400">
              <a:latin typeface="Times New Roman"/>
              <a:ea typeface="Times New Roman"/>
              <a:cs typeface="Times New Roman"/>
              <a:sym typeface="Times New Roman"/>
            </a:endParaRPr>
          </a:p>
          <a:p>
            <a:pPr indent="-381000" lvl="0" marL="457200" rtl="0" algn="just">
              <a:lnSpc>
                <a:spcPct val="150000"/>
              </a:lnSpc>
              <a:spcBef>
                <a:spcPts val="0"/>
              </a:spcBef>
              <a:spcAft>
                <a:spcPts val="0"/>
              </a:spcAft>
              <a:buSzPts val="2400"/>
              <a:buFont typeface="Times New Roman"/>
              <a:buChar char="•"/>
            </a:pPr>
            <a:r>
              <a:rPr lang="en-US" sz="2400">
                <a:latin typeface="Times New Roman"/>
                <a:ea typeface="Times New Roman"/>
                <a:cs typeface="Times New Roman"/>
                <a:sym typeface="Times New Roman"/>
              </a:rPr>
              <a:t>stress detection by combining facial expressions and body signals.</a:t>
            </a:r>
            <a:endParaRPr sz="2400">
              <a:latin typeface="Times New Roman"/>
              <a:ea typeface="Times New Roman"/>
              <a:cs typeface="Times New Roman"/>
              <a:sym typeface="Times New Roman"/>
            </a:endParaRPr>
          </a:p>
          <a:p>
            <a:pPr indent="-381000" lvl="0" marL="457200" rtl="0" algn="just">
              <a:lnSpc>
                <a:spcPct val="150000"/>
              </a:lnSpc>
              <a:spcBef>
                <a:spcPts val="0"/>
              </a:spcBef>
              <a:spcAft>
                <a:spcPts val="0"/>
              </a:spcAft>
              <a:buSzPts val="2400"/>
              <a:buFont typeface="Times New Roman"/>
              <a:buChar char="•"/>
            </a:pPr>
            <a:r>
              <a:rPr lang="en-US" sz="2400">
                <a:latin typeface="Times New Roman"/>
                <a:ea typeface="Times New Roman"/>
                <a:cs typeface="Times New Roman"/>
                <a:sym typeface="Times New Roman"/>
              </a:rPr>
              <a:t>Helps people in  managing stress better and Raises awareness about mental health.</a:t>
            </a:r>
            <a:endParaRPr sz="2400">
              <a:latin typeface="Times New Roman"/>
              <a:ea typeface="Times New Roman"/>
              <a:cs typeface="Times New Roman"/>
              <a:sym typeface="Times New Roman"/>
            </a:endParaRPr>
          </a:p>
          <a:p>
            <a:pPr indent="0" lvl="0" marL="1828800" rtl="0" algn="just">
              <a:lnSpc>
                <a:spcPct val="115000"/>
              </a:lnSpc>
              <a:spcBef>
                <a:spcPts val="1200"/>
              </a:spcBef>
              <a:spcAft>
                <a:spcPts val="0"/>
              </a:spcAft>
              <a:buSzPts val="1800"/>
              <a:buNone/>
            </a:pPr>
            <a:r>
              <a:t/>
            </a:r>
            <a:endParaRPr sz="2600">
              <a:latin typeface="Times New Roman"/>
              <a:ea typeface="Times New Roman"/>
              <a:cs typeface="Times New Roman"/>
              <a:sym typeface="Times New Roman"/>
            </a:endParaRPr>
          </a:p>
          <a:p>
            <a:pPr indent="0" lvl="0" marL="457200" rtl="0" algn="just">
              <a:lnSpc>
                <a:spcPct val="90000"/>
              </a:lnSpc>
              <a:spcBef>
                <a:spcPts val="1200"/>
              </a:spcBef>
              <a:spcAft>
                <a:spcPts val="0"/>
              </a:spcAft>
              <a:buSzPts val="1800"/>
              <a:buNone/>
            </a:pPr>
            <a:r>
              <a:t/>
            </a:r>
            <a:endParaRPr sz="1400">
              <a:latin typeface="Times New Roman"/>
              <a:ea typeface="Times New Roman"/>
              <a:cs typeface="Times New Roman"/>
              <a:sym typeface="Times New Roman"/>
            </a:endParaRPr>
          </a:p>
        </p:txBody>
      </p:sp>
      <p:sp>
        <p:nvSpPr>
          <p:cNvPr id="108" name="Google Shape;108;p3"/>
          <p:cNvSpPr txBox="1"/>
          <p:nvPr>
            <p:ph idx="11" type="ftr"/>
          </p:nvPr>
        </p:nvSpPr>
        <p:spPr>
          <a:xfrm>
            <a:off x="4038600" y="6428850"/>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t>Stress detection and intervention</a:t>
            </a:r>
            <a:endParaRPr/>
          </a:p>
        </p:txBody>
      </p:sp>
      <p:sp>
        <p:nvSpPr>
          <p:cNvPr id="109" name="Google Shape;109;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10" name="Google Shape;110;p3"/>
          <p:cNvSpPr txBox="1"/>
          <p:nvPr/>
        </p:nvSpPr>
        <p:spPr>
          <a:xfrm>
            <a:off x="531375" y="6415200"/>
            <a:ext cx="2557200" cy="249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888888"/>
              </a:solidFill>
              <a:latin typeface="Calibri"/>
              <a:ea typeface="Calibri"/>
              <a:cs typeface="Calibri"/>
              <a:sym typeface="Calibri"/>
            </a:endParaRPr>
          </a:p>
        </p:txBody>
      </p:sp>
      <p:sp>
        <p:nvSpPr>
          <p:cNvPr id="111" name="Google Shape;111;p3"/>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4"/>
          <p:cNvSpPr txBox="1"/>
          <p:nvPr>
            <p:ph type="title"/>
          </p:nvPr>
        </p:nvSpPr>
        <p:spPr>
          <a:xfrm>
            <a:off x="655550" y="-21587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Literature Review</a:t>
            </a:r>
            <a:endParaRPr>
              <a:latin typeface="Times New Roman"/>
              <a:ea typeface="Times New Roman"/>
              <a:cs typeface="Times New Roman"/>
              <a:sym typeface="Times New Roman"/>
            </a:endParaRPr>
          </a:p>
        </p:txBody>
      </p:sp>
      <p:sp>
        <p:nvSpPr>
          <p:cNvPr id="117" name="Google Shape;11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t>Stress detection and intervention</a:t>
            </a:r>
            <a:endParaRPr/>
          </a:p>
        </p:txBody>
      </p:sp>
      <p:sp>
        <p:nvSpPr>
          <p:cNvPr id="118" name="Google Shape;11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aphicFrame>
        <p:nvGraphicFramePr>
          <p:cNvPr id="119" name="Google Shape;119;p4"/>
          <p:cNvGraphicFramePr/>
          <p:nvPr/>
        </p:nvGraphicFramePr>
        <p:xfrm>
          <a:off x="838200" y="885922"/>
          <a:ext cx="3000000" cy="3000000"/>
        </p:xfrm>
        <a:graphic>
          <a:graphicData uri="http://schemas.openxmlformats.org/drawingml/2006/table">
            <a:tbl>
              <a:tblPr bandRow="1" firstRow="1">
                <a:noFill/>
                <a:tableStyleId>{A5DDCCA4-885D-4075-B5E0-C359C9345203}</a:tableStyleId>
              </a:tblPr>
              <a:tblGrid>
                <a:gridCol w="573600"/>
                <a:gridCol w="1802400"/>
                <a:gridCol w="2117950"/>
                <a:gridCol w="756275"/>
                <a:gridCol w="2715700"/>
                <a:gridCol w="2549675"/>
              </a:tblGrid>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Sl. No.</a:t>
                      </a:r>
                      <a:endParaRPr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Paper title</a:t>
                      </a:r>
                      <a:endParaRPr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Author name</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Year </a:t>
                      </a:r>
                      <a:endParaRPr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Key Points</a:t>
                      </a:r>
                      <a:endParaRPr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Gaps Identified</a:t>
                      </a:r>
                      <a:endParaRPr sz="1800" u="none" cap="none" strike="noStrike">
                        <a:latin typeface="Times New Roman"/>
                        <a:ea typeface="Times New Roman"/>
                        <a:cs typeface="Times New Roman"/>
                        <a:sym typeface="Times New Roman"/>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1</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100"/>
                        <a:buFont typeface="Arial"/>
                        <a:buNone/>
                      </a:pPr>
                      <a:r>
                        <a:rPr lang="en-US" sz="1800" u="none" cap="none" strike="noStrike">
                          <a:latin typeface="Times New Roman"/>
                          <a:ea typeface="Times New Roman"/>
                          <a:cs typeface="Times New Roman"/>
                          <a:sym typeface="Times New Roman"/>
                        </a:rPr>
                        <a:t>UBFC-Phys: A Multimodal Database For Psychophysiological Studies of Social Stress</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100"/>
                        <a:buFont typeface="Arial"/>
                        <a:buNone/>
                      </a:pPr>
                      <a:r>
                        <a:rPr lang="en-US" sz="1800" u="none" cap="none" strike="noStrike">
                          <a:latin typeface="Times New Roman"/>
                          <a:ea typeface="Times New Roman"/>
                          <a:cs typeface="Times New Roman"/>
                          <a:sym typeface="Times New Roman"/>
                        </a:rPr>
                        <a:t>Rita Meziati Sabour, </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100"/>
                        <a:buFont typeface="Arial"/>
                        <a:buNone/>
                      </a:pPr>
                      <a:r>
                        <a:rPr lang="en-US" sz="1800" u="none" cap="none" strike="noStrike">
                          <a:latin typeface="Times New Roman"/>
                          <a:ea typeface="Times New Roman"/>
                          <a:cs typeface="Times New Roman"/>
                          <a:sym typeface="Times New Roman"/>
                        </a:rPr>
                        <a:t>Yannick Benezeth ,</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100"/>
                        <a:buFont typeface="Arial"/>
                        <a:buNone/>
                      </a:pPr>
                      <a:r>
                        <a:rPr lang="en-US" sz="1800" u="none" cap="none" strike="noStrike">
                          <a:latin typeface="Times New Roman"/>
                          <a:ea typeface="Times New Roman"/>
                          <a:cs typeface="Times New Roman"/>
                          <a:sym typeface="Times New Roman"/>
                        </a:rPr>
                        <a:t>Pierre De Oliveira,</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100"/>
                        <a:buFont typeface="Arial"/>
                        <a:buNone/>
                      </a:pPr>
                      <a:r>
                        <a:rPr lang="en-US" sz="1800" u="none" cap="none" strike="noStrike">
                          <a:latin typeface="Times New Roman"/>
                          <a:ea typeface="Times New Roman"/>
                          <a:cs typeface="Times New Roman"/>
                          <a:sym typeface="Times New Roman"/>
                        </a:rPr>
                        <a:t> Julien Chappe,</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100"/>
                        <a:buFont typeface="Arial"/>
                        <a:buNone/>
                      </a:pPr>
                      <a:r>
                        <a:rPr lang="en-US" sz="1800" u="none" cap="none" strike="noStrike">
                          <a:latin typeface="Times New Roman"/>
                          <a:ea typeface="Times New Roman"/>
                          <a:cs typeface="Times New Roman"/>
                          <a:sym typeface="Times New Roman"/>
                        </a:rPr>
                        <a:t>Fan Yang</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1100"/>
                        <a:buFont typeface="Arial"/>
                        <a:buNone/>
                      </a:pPr>
                      <a:r>
                        <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2023</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00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UBFC-Phys: Stress analysis with contact (BVP, EDA) and non-contact (RPPG) methods.</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85.48% accuracy with remote PRV.</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Non-contact methods effective.</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Noise limits analysis in dynamic tasks.</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Short durations restrict LF/HF evaluation.</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Need improved noise filtering and signal processing.</a:t>
                      </a:r>
                      <a:endParaRPr sz="1800" u="none" cap="none" strike="noStrike">
                        <a:latin typeface="Times New Roman"/>
                        <a:ea typeface="Times New Roman"/>
                        <a:cs typeface="Times New Roman"/>
                        <a:sym typeface="Times New Roman"/>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2</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100"/>
                        <a:buFont typeface="Arial"/>
                        <a:buNone/>
                      </a:pPr>
                      <a:r>
                        <a:rPr lang="en-US" sz="1800" u="none" cap="none" strike="noStrike">
                          <a:latin typeface="Times New Roman"/>
                          <a:ea typeface="Times New Roman"/>
                          <a:cs typeface="Times New Roman"/>
                          <a:sym typeface="Times New Roman"/>
                        </a:rPr>
                        <a:t>A Review on Mental Stress Detection Using Wearable Sensors and Machine Learning Techniques </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Arial"/>
                        <a:buNone/>
                      </a:pPr>
                      <a:r>
                        <a:rPr lang="en-US" sz="1800" u="none" cap="none" strike="noStrike">
                          <a:latin typeface="Times New Roman"/>
                          <a:ea typeface="Times New Roman"/>
                          <a:cs typeface="Times New Roman"/>
                          <a:sym typeface="Times New Roman"/>
                        </a:rPr>
                        <a:t>Shruthi Gedam,</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800"/>
                        <a:buFont typeface="Arial"/>
                        <a:buNone/>
                      </a:pPr>
                      <a:r>
                        <a:rPr lang="en-US" sz="1800" u="none" cap="none" strike="noStrike">
                          <a:latin typeface="Times New Roman"/>
                          <a:ea typeface="Times New Roman"/>
                          <a:cs typeface="Times New Roman"/>
                          <a:sym typeface="Times New Roman"/>
                        </a:rPr>
                        <a:t>Sanchita Paul,</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2021</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00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ECG, EEG, GSR enable real-time stress detection.</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Machine learning improves analysis.</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Sensor fusion and deep learning enhance accuracy.</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00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Enhance data integration and wearable stability.</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Research multiple biomarkers for better monitoring.</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t/>
                      </a:r>
                      <a:endParaRPr sz="1800" u="none" cap="none" strike="noStrike">
                        <a:latin typeface="Times New Roman"/>
                        <a:ea typeface="Times New Roman"/>
                        <a:cs typeface="Times New Roman"/>
                        <a:sym typeface="Times New Roman"/>
                      </a:endParaRPr>
                    </a:p>
                  </a:txBody>
                  <a:tcPr marT="45725" marB="45725" marR="91450" marL="91450"/>
                </a:tc>
              </a:tr>
            </a:tbl>
          </a:graphicData>
        </a:graphic>
      </p:graphicFrame>
      <p:sp>
        <p:nvSpPr>
          <p:cNvPr id="120" name="Google Shape;120;p4"/>
          <p:cNvSpPr txBox="1"/>
          <p:nvPr/>
        </p:nvSpPr>
        <p:spPr>
          <a:xfrm>
            <a:off x="348700" y="6431800"/>
            <a:ext cx="2490900" cy="36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888888"/>
              </a:solidFill>
              <a:latin typeface="Calibri"/>
              <a:ea typeface="Calibri"/>
              <a:cs typeface="Calibri"/>
              <a:sym typeface="Calibri"/>
            </a:endParaRPr>
          </a:p>
        </p:txBody>
      </p:sp>
      <p:sp>
        <p:nvSpPr>
          <p:cNvPr id="121" name="Google Shape;121;p4"/>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g328a3676c5b_1_16"/>
          <p:cNvSpPr txBox="1"/>
          <p:nvPr>
            <p:ph type="title"/>
          </p:nvPr>
        </p:nvSpPr>
        <p:spPr>
          <a:xfrm>
            <a:off x="593100" y="0"/>
            <a:ext cx="10515600" cy="1129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Literature Review </a:t>
            </a:r>
            <a:r>
              <a:rPr b="1" lang="en-US">
                <a:latin typeface="Times New Roman"/>
                <a:ea typeface="Times New Roman"/>
                <a:cs typeface="Times New Roman"/>
                <a:sym typeface="Times New Roman"/>
              </a:rPr>
              <a:t>(contd…)</a:t>
            </a:r>
            <a:endParaRPr>
              <a:latin typeface="Times New Roman"/>
              <a:ea typeface="Times New Roman"/>
              <a:cs typeface="Times New Roman"/>
              <a:sym typeface="Times New Roman"/>
            </a:endParaRPr>
          </a:p>
        </p:txBody>
      </p:sp>
      <p:sp>
        <p:nvSpPr>
          <p:cNvPr id="127" name="Google Shape;127;g328a3676c5b_1_16"/>
          <p:cNvSpPr txBox="1"/>
          <p:nvPr>
            <p:ph idx="11" type="ftr"/>
          </p:nvPr>
        </p:nvSpPr>
        <p:spPr>
          <a:xfrm>
            <a:off x="4038600" y="6492900"/>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t>Stress detection and intervention</a:t>
            </a:r>
            <a:endParaRPr/>
          </a:p>
        </p:txBody>
      </p:sp>
      <p:sp>
        <p:nvSpPr>
          <p:cNvPr id="128" name="Google Shape;128;g328a3676c5b_1_1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aphicFrame>
        <p:nvGraphicFramePr>
          <p:cNvPr id="129" name="Google Shape;129;g328a3676c5b_1_16"/>
          <p:cNvGraphicFramePr/>
          <p:nvPr/>
        </p:nvGraphicFramePr>
        <p:xfrm>
          <a:off x="838200" y="885922"/>
          <a:ext cx="3000000" cy="3000000"/>
        </p:xfrm>
        <a:graphic>
          <a:graphicData uri="http://schemas.openxmlformats.org/drawingml/2006/table">
            <a:tbl>
              <a:tblPr bandRow="1" firstRow="1">
                <a:noFill/>
                <a:tableStyleId>{A5DDCCA4-885D-4075-B5E0-C359C9345203}</a:tableStyleId>
              </a:tblPr>
              <a:tblGrid>
                <a:gridCol w="573600"/>
                <a:gridCol w="2516775"/>
                <a:gridCol w="1403575"/>
                <a:gridCol w="756275"/>
                <a:gridCol w="2715700"/>
                <a:gridCol w="2549675"/>
              </a:tblGrid>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Sl. No.</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Paper title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Author name</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Year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Key Points</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Gaps Identified</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3</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100"/>
                        <a:buFont typeface="Arial"/>
                        <a:buNone/>
                      </a:pPr>
                      <a:r>
                        <a:rPr lang="en-US" sz="1800" u="none" cap="none" strike="noStrike">
                          <a:latin typeface="Times New Roman"/>
                          <a:ea typeface="Times New Roman"/>
                          <a:cs typeface="Times New Roman"/>
                          <a:sym typeface="Times New Roman"/>
                        </a:rPr>
                        <a:t>Stress Detection with Machine Learning and Deep Learning using Multimodal Physiological Data </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 </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100"/>
                        <a:buFont typeface="Arial"/>
                        <a:buNone/>
                      </a:pPr>
                      <a:r>
                        <a:rPr lang="en-US" sz="1800" u="none" cap="none" strike="noStrike">
                          <a:latin typeface="Times New Roman"/>
                          <a:ea typeface="Times New Roman"/>
                          <a:cs typeface="Times New Roman"/>
                          <a:sym typeface="Times New Roman"/>
                        </a:rPr>
                        <a:t> P. Bobade M. Vani</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1800"/>
                        <a:buFont typeface="Arial"/>
                        <a:buNone/>
                      </a:pPr>
                      <a:r>
                        <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2020</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ECG, BVP, and EDA.</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Stress, amusement, and neutral state classification.</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Achieved up to 95.21% accuracy.</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Machine learning and deep learning models effective.</a:t>
                      </a:r>
                      <a:endParaRPr sz="1800" u="none" cap="none" strike="noStrike">
                        <a:latin typeface="Times New Roman"/>
                        <a:ea typeface="Times New Roman"/>
                        <a:cs typeface="Times New Roman"/>
                        <a:sym typeface="Times New Roman"/>
                      </a:endParaRPr>
                    </a:p>
                    <a:p>
                      <a:pPr indent="0" lvl="0" marL="457200" marR="0" rtl="0" algn="l">
                        <a:lnSpc>
                          <a:spcPct val="100000"/>
                        </a:lnSpc>
                        <a:spcBef>
                          <a:spcPts val="1200"/>
                        </a:spcBef>
                        <a:spcAft>
                          <a:spcPts val="0"/>
                        </a:spcAft>
                        <a:buClr>
                          <a:srgbClr val="000000"/>
                        </a:buClr>
                        <a:buSzPts val="1800"/>
                        <a:buFont typeface="Arial"/>
                        <a:buNone/>
                      </a:pPr>
                      <a:r>
                        <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Demographic variations impact generalization.</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Integrating GSR and heart rate enhances accuracy.</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Multimodal signals improve stress detection.</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1800"/>
                        <a:buFont typeface="Arial"/>
                        <a:buNone/>
                      </a:pPr>
                      <a:r>
                        <a:t/>
                      </a:r>
                      <a:endParaRPr sz="1800" u="none" cap="none" strike="noStrike">
                        <a:latin typeface="Times New Roman"/>
                        <a:ea typeface="Times New Roman"/>
                        <a:cs typeface="Times New Roman"/>
                        <a:sym typeface="Times New Roman"/>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4</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100"/>
                        <a:buFont typeface="Arial"/>
                        <a:buNone/>
                      </a:pPr>
                      <a:r>
                        <a:rPr lang="en-US" sz="1800" u="none" cap="none" strike="noStrike">
                          <a:latin typeface="Times New Roman"/>
                          <a:ea typeface="Times New Roman"/>
                          <a:cs typeface="Times New Roman"/>
                          <a:sym typeface="Times New Roman"/>
                        </a:rPr>
                        <a:t>Portable and wearable real-time stress monitoring: A critical review, Sensors and Actuators Reports</a:t>
                      </a:r>
                      <a:br>
                        <a:rPr lang="en-US" sz="1800" u="none" cap="none" strike="noStrike">
                          <a:latin typeface="Times New Roman"/>
                          <a:ea typeface="Times New Roman"/>
                          <a:cs typeface="Times New Roman"/>
                          <a:sym typeface="Times New Roman"/>
                        </a:rPr>
                      </a:b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O Parlak</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2021</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Sensors: ECG, GSR, PPG.</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Non-invasive, user-friendly designs.</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Challenges: accuracy, battery life, comfort.</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Cortisol correlation gaps in body fluids and blood.</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Biorecognition stability issues.</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Continuous sample handling challenges.</a:t>
                      </a:r>
                      <a:endParaRPr sz="1800" u="none" cap="none" strike="noStrike">
                        <a:latin typeface="Times New Roman"/>
                        <a:ea typeface="Times New Roman"/>
                        <a:cs typeface="Times New Roman"/>
                        <a:sym typeface="Times New Roman"/>
                      </a:endParaRPr>
                    </a:p>
                  </a:txBody>
                  <a:tcPr marT="45725" marB="45725" marR="91450" marL="91450"/>
                </a:tc>
              </a:tr>
            </a:tbl>
          </a:graphicData>
        </a:graphic>
      </p:graphicFrame>
      <p:sp>
        <p:nvSpPr>
          <p:cNvPr id="130" name="Google Shape;130;g328a3676c5b_1_16"/>
          <p:cNvSpPr txBox="1"/>
          <p:nvPr/>
        </p:nvSpPr>
        <p:spPr>
          <a:xfrm>
            <a:off x="593100" y="6578550"/>
            <a:ext cx="2208600" cy="19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888888"/>
              </a:solidFill>
              <a:latin typeface="Calibri"/>
              <a:ea typeface="Calibri"/>
              <a:cs typeface="Calibri"/>
              <a:sym typeface="Calibri"/>
            </a:endParaRPr>
          </a:p>
        </p:txBody>
      </p:sp>
      <p:sp>
        <p:nvSpPr>
          <p:cNvPr id="131" name="Google Shape;131;g328a3676c5b_1_16"/>
          <p:cNvSpPr txBox="1"/>
          <p:nvPr/>
        </p:nvSpPr>
        <p:spPr>
          <a:xfrm>
            <a:off x="116225" y="6526050"/>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latin typeface="Times New Roman"/>
                <a:ea typeface="Times New Roman"/>
                <a:cs typeface="Times New Roman"/>
                <a:sym typeface="Times New Roman"/>
              </a:rPr>
              <a:t>Objectives</a:t>
            </a:r>
            <a:endParaRPr>
              <a:latin typeface="Times New Roman"/>
              <a:ea typeface="Times New Roman"/>
              <a:cs typeface="Times New Roman"/>
              <a:sym typeface="Times New Roman"/>
            </a:endParaRPr>
          </a:p>
        </p:txBody>
      </p:sp>
      <p:sp>
        <p:nvSpPr>
          <p:cNvPr id="137" name="Google Shape;137;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342900" lvl="0" marL="457200" rtl="0" algn="just">
              <a:lnSpc>
                <a:spcPct val="150000"/>
              </a:lnSpc>
              <a:spcBef>
                <a:spcPts val="1000"/>
              </a:spcBef>
              <a:spcAft>
                <a:spcPts val="0"/>
              </a:spcAft>
              <a:buSzPts val="1800"/>
              <a:buFont typeface="Times New Roman"/>
              <a:buAutoNum type="arabicParenR"/>
            </a:pPr>
            <a:r>
              <a:rPr lang="en-US" sz="1800">
                <a:latin typeface="Times New Roman"/>
                <a:ea typeface="Times New Roman"/>
                <a:cs typeface="Times New Roman"/>
                <a:sym typeface="Times New Roman"/>
              </a:rPr>
              <a:t>Train CNN, KNN, Random Forest, SVM, and FCN on a facial emotion dataset, evaluate their performance using accuracy and F1-score, and compare results to determine the best-performing model. </a:t>
            </a:r>
            <a:endParaRPr sz="1800">
              <a:latin typeface="Times New Roman"/>
              <a:ea typeface="Times New Roman"/>
              <a:cs typeface="Times New Roman"/>
              <a:sym typeface="Times New Roman"/>
            </a:endParaRPr>
          </a:p>
          <a:p>
            <a:pPr indent="-342900" lvl="0" marL="457200" rtl="0" algn="just">
              <a:lnSpc>
                <a:spcPct val="150000"/>
              </a:lnSpc>
              <a:spcBef>
                <a:spcPts val="0"/>
              </a:spcBef>
              <a:spcAft>
                <a:spcPts val="0"/>
              </a:spcAft>
              <a:buSzPts val="1800"/>
              <a:buFont typeface="Times New Roman"/>
              <a:buAutoNum type="arabicParenR"/>
            </a:pPr>
            <a:r>
              <a:rPr lang="en-US" sz="1800">
                <a:latin typeface="Times New Roman"/>
                <a:ea typeface="Times New Roman"/>
                <a:cs typeface="Times New Roman"/>
                <a:sym typeface="Times New Roman"/>
              </a:rPr>
              <a:t>To classify stress using webcam images and GSR data and store the results in Firebase.</a:t>
            </a:r>
            <a:endParaRPr sz="1800">
              <a:latin typeface="Times New Roman"/>
              <a:ea typeface="Times New Roman"/>
              <a:cs typeface="Times New Roman"/>
              <a:sym typeface="Times New Roman"/>
            </a:endParaRPr>
          </a:p>
          <a:p>
            <a:pPr indent="-342900" lvl="0" marL="457200" rtl="0" algn="just">
              <a:lnSpc>
                <a:spcPct val="150000"/>
              </a:lnSpc>
              <a:spcBef>
                <a:spcPts val="0"/>
              </a:spcBef>
              <a:spcAft>
                <a:spcPts val="0"/>
              </a:spcAft>
              <a:buSzPts val="1800"/>
              <a:buFont typeface="Times New Roman"/>
              <a:buAutoNum type="arabicParenR"/>
            </a:pPr>
            <a:r>
              <a:rPr lang="en-US" sz="1800">
                <a:latin typeface="Times New Roman"/>
                <a:ea typeface="Times New Roman"/>
                <a:cs typeface="Times New Roman"/>
                <a:sym typeface="Times New Roman"/>
              </a:rPr>
              <a:t>Combine emotion and GSR data to detect stress levels and create an app for personalized stress management. </a:t>
            </a:r>
            <a:endParaRPr sz="1800">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800">
              <a:latin typeface="Times New Roman"/>
              <a:ea typeface="Times New Roman"/>
              <a:cs typeface="Times New Roman"/>
              <a:sym typeface="Times New Roman"/>
            </a:endParaRPr>
          </a:p>
        </p:txBody>
      </p:sp>
      <p:sp>
        <p:nvSpPr>
          <p:cNvPr id="138" name="Google Shape;138;p5"/>
          <p:cNvSpPr txBox="1"/>
          <p:nvPr>
            <p:ph idx="11" type="ftr"/>
          </p:nvPr>
        </p:nvSpPr>
        <p:spPr>
          <a:xfrm>
            <a:off x="3966100" y="6311900"/>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1400"/>
              <a:buFont typeface="Arial"/>
              <a:buNone/>
            </a:pPr>
            <a:r>
              <a:rPr lang="en-US"/>
              <a:t>Stress detection and intervention</a:t>
            </a:r>
            <a:endParaRPr/>
          </a:p>
        </p:txBody>
      </p:sp>
      <p:sp>
        <p:nvSpPr>
          <p:cNvPr id="139" name="Google Shape;1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40" name="Google Shape;140;p5"/>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328a3676c5b_3_0"/>
          <p:cNvSpPr txBox="1"/>
          <p:nvPr>
            <p:ph type="title"/>
          </p:nvPr>
        </p:nvSpPr>
        <p:spPr>
          <a:xfrm>
            <a:off x="655550" y="-21587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Literature Review </a:t>
            </a:r>
            <a:r>
              <a:rPr b="1" lang="en-US">
                <a:latin typeface="Times New Roman"/>
                <a:ea typeface="Times New Roman"/>
                <a:cs typeface="Times New Roman"/>
                <a:sym typeface="Times New Roman"/>
              </a:rPr>
              <a:t>(contd…)</a:t>
            </a:r>
            <a:endParaRPr/>
          </a:p>
        </p:txBody>
      </p:sp>
      <p:sp>
        <p:nvSpPr>
          <p:cNvPr id="146" name="Google Shape;146;g328a3676c5b_3_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Stress detection and intervention</a:t>
            </a:r>
            <a:endParaRPr/>
          </a:p>
        </p:txBody>
      </p:sp>
      <p:sp>
        <p:nvSpPr>
          <p:cNvPr id="147" name="Google Shape;147;g328a3676c5b_3_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aphicFrame>
        <p:nvGraphicFramePr>
          <p:cNvPr id="148" name="Google Shape;148;g328a3676c5b_3_0"/>
          <p:cNvGraphicFramePr/>
          <p:nvPr/>
        </p:nvGraphicFramePr>
        <p:xfrm>
          <a:off x="838200" y="885922"/>
          <a:ext cx="3000000" cy="3000000"/>
        </p:xfrm>
        <a:graphic>
          <a:graphicData uri="http://schemas.openxmlformats.org/drawingml/2006/table">
            <a:tbl>
              <a:tblPr bandRow="1" firstRow="1">
                <a:noFill/>
                <a:tableStyleId>{A5DDCCA4-885D-4075-B5E0-C359C9345203}</a:tableStyleId>
              </a:tblPr>
              <a:tblGrid>
                <a:gridCol w="573600"/>
                <a:gridCol w="1564275"/>
                <a:gridCol w="1233475"/>
                <a:gridCol w="960400"/>
                <a:gridCol w="3055875"/>
                <a:gridCol w="3127975"/>
              </a:tblGrid>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Sl. No.</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Paper title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Author name</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Year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Key Points</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Gaps Identified</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5</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100"/>
                        <a:buFont typeface="Arial"/>
                        <a:buNone/>
                      </a:pPr>
                      <a:r>
                        <a:rPr lang="en-US" sz="1800" u="none" cap="none" strike="noStrike">
                          <a:latin typeface="Times New Roman"/>
                          <a:ea typeface="Times New Roman"/>
                          <a:cs typeface="Times New Roman"/>
                          <a:sym typeface="Times New Roman"/>
                        </a:rPr>
                        <a:t>What's Your Current Stress Level? Detection of Stress Patterns from GSR Sensor Data</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just">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J. Bakker, M. Pechenizkiy and N. Sidorova,</a:t>
                      </a:r>
                      <a:endParaRPr sz="1800" u="none" cap="none" strike="noStrike">
                        <a:latin typeface="Times New Roman"/>
                        <a:ea typeface="Times New Roman"/>
                        <a:cs typeface="Times New Roman"/>
                        <a:sym typeface="Times New Roman"/>
                      </a:endParaRPr>
                    </a:p>
                    <a:p>
                      <a:pPr indent="-457200" lvl="0" marL="457200" marR="0" rtl="0" algn="just">
                        <a:lnSpc>
                          <a:spcPct val="100000"/>
                        </a:lnSpc>
                        <a:spcBef>
                          <a:spcPts val="1200"/>
                        </a:spcBef>
                        <a:spcAft>
                          <a:spcPts val="0"/>
                        </a:spcAft>
                        <a:buClr>
                          <a:schemeClr val="dk1"/>
                        </a:buClr>
                        <a:buSzPts val="1100"/>
                        <a:buFont typeface="Arial"/>
                        <a:buNone/>
                      </a:pPr>
                      <a:r>
                        <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2011</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Stress detection using GSR data.</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Drift detection and noise management.</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Contextual integration for personalized recommendations.</a:t>
                      </a:r>
                      <a:endParaRPr sz="1800" u="none" cap="none" strike="noStrike">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1800"/>
                        <a:buFont typeface="Arial"/>
                        <a:buNone/>
                      </a:pPr>
                      <a:r>
                        <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00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Relies on GSR data only.</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Lacks contextual data, generalization, and noise handling.</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Addressing these gaps could improve reliability and usability.</a:t>
                      </a:r>
                      <a:endParaRPr sz="1800" u="none" cap="none" strike="noStrike">
                        <a:latin typeface="Times New Roman"/>
                        <a:ea typeface="Times New Roman"/>
                        <a:cs typeface="Times New Roman"/>
                        <a:sym typeface="Times New Roman"/>
                      </a:endParaRPr>
                    </a:p>
                  </a:txBody>
                  <a:tcPr marT="45725" marB="45725" marR="91450" marL="91450"/>
                </a:tc>
              </a:tr>
              <a:tr h="10000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6</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100"/>
                        <a:buFont typeface="Arial"/>
                        <a:buNone/>
                      </a:pPr>
                      <a:r>
                        <a:rPr lang="en-US" sz="1800" u="none" cap="none" strike="noStrike">
                          <a:latin typeface="Times New Roman"/>
                          <a:ea typeface="Times New Roman"/>
                          <a:cs typeface="Times New Roman"/>
                          <a:sym typeface="Times New Roman"/>
                        </a:rPr>
                        <a:t>Review of stress detection method using wearable sensors, IEEE</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 G. Taskasaplidis,D. A. Fotiadis, and P. D. Bamidis</a:t>
                      </a:r>
                      <a:endParaRPr sz="1800" u="none" cap="none" strike="noStrike">
                        <a:latin typeface="Times New Roman"/>
                        <a:ea typeface="Times New Roman"/>
                        <a:cs typeface="Times New Roman"/>
                        <a:sym typeface="Times New Roman"/>
                      </a:endParaRPr>
                    </a:p>
                    <a:p>
                      <a:pPr indent="-457200" lvl="0" marL="457200" marR="0" rtl="0" algn="just">
                        <a:lnSpc>
                          <a:spcPct val="100000"/>
                        </a:lnSpc>
                        <a:spcBef>
                          <a:spcPts val="1200"/>
                        </a:spcBef>
                        <a:spcAft>
                          <a:spcPts val="0"/>
                        </a:spcAft>
                        <a:buClr>
                          <a:schemeClr val="dk1"/>
                        </a:buClr>
                        <a:buSzPts val="1100"/>
                        <a:buFont typeface="Arial"/>
                        <a:buNone/>
                      </a:pPr>
                      <a:r>
                        <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latin typeface="Times New Roman"/>
                          <a:ea typeface="Times New Roman"/>
                          <a:cs typeface="Times New Roman"/>
                          <a:sym typeface="Times New Roman"/>
                        </a:rPr>
                        <a:t>2024</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Wearable technologies for stress assessment.</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Biological signals from the autonomic nervous system and HPA axis.</a:t>
                      </a:r>
                      <a:endParaRPr sz="1800" u="none" cap="none" strike="noStrike">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Char char="●"/>
                      </a:pPr>
                      <a:r>
                        <a:rPr lang="en-US" sz="1800" u="none" cap="none" strike="noStrike">
                          <a:latin typeface="Times New Roman"/>
                          <a:ea typeface="Times New Roman"/>
                          <a:cs typeface="Times New Roman"/>
                          <a:sym typeface="Times New Roman"/>
                        </a:rPr>
                        <a:t>Focus on physiological responses to stress.</a:t>
                      </a:r>
                      <a:endParaRPr sz="1800" u="none" cap="none" strike="noStrike">
                        <a:latin typeface="Times New Roman"/>
                        <a:ea typeface="Times New Roman"/>
                        <a:cs typeface="Times New Roman"/>
                        <a:sym typeface="Times New Roman"/>
                      </a:endParaRPr>
                    </a:p>
                  </a:txBody>
                  <a:tcPr marT="45725" marB="45725" marR="91450" marL="91450"/>
                </a:tc>
                <a:tc>
                  <a:txBody>
                    <a:bodyPr/>
                    <a:lstStyle/>
                    <a:p>
                      <a:pPr indent="-342900" lvl="0" marL="457200" marR="0" rtl="0" algn="l">
                        <a:lnSpc>
                          <a:spcPct val="115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Limited HPA biomarker integration in wearables.</a:t>
                      </a:r>
                      <a:endParaRPr sz="1800" u="none" cap="none" strike="noStrike">
                        <a:latin typeface="Times New Roman"/>
                        <a:ea typeface="Times New Roman"/>
                        <a:cs typeface="Times New Roman"/>
                        <a:sym typeface="Times New Roman"/>
                      </a:endParaRPr>
                    </a:p>
                    <a:p>
                      <a:pPr indent="-342900" lvl="0" marL="457200" marR="0" rtl="0" algn="l">
                        <a:lnSpc>
                          <a:spcPct val="115000"/>
                        </a:lnSpc>
                        <a:spcBef>
                          <a:spcPts val="0"/>
                        </a:spcBef>
                        <a:spcAft>
                          <a:spcPts val="0"/>
                        </a:spcAft>
                        <a:buClr>
                          <a:srgbClr val="000000"/>
                        </a:buClr>
                        <a:buSzPts val="1800"/>
                        <a:buFont typeface="Times New Roman"/>
                        <a:buChar char="●"/>
                      </a:pPr>
                      <a:r>
                        <a:rPr lang="en-US" sz="1800" u="none" cap="none" strike="noStrike">
                          <a:latin typeface="Times New Roman"/>
                          <a:ea typeface="Times New Roman"/>
                          <a:cs typeface="Times New Roman"/>
                          <a:sym typeface="Times New Roman"/>
                        </a:rPr>
                        <a:t>Using physical secretions for stress detection.</a:t>
                      </a:r>
                      <a:endParaRPr sz="1800" u="none" cap="none" strike="noStrike">
                        <a:latin typeface="Times New Roman"/>
                        <a:ea typeface="Times New Roman"/>
                        <a:cs typeface="Times New Roman"/>
                        <a:sym typeface="Times New Roman"/>
                      </a:endParaRPr>
                    </a:p>
                    <a:p>
                      <a:pPr indent="0" lvl="0" marL="457200" marR="0" rtl="0" algn="l">
                        <a:lnSpc>
                          <a:spcPct val="100000"/>
                        </a:lnSpc>
                        <a:spcBef>
                          <a:spcPts val="1200"/>
                        </a:spcBef>
                        <a:spcAft>
                          <a:spcPts val="0"/>
                        </a:spcAft>
                        <a:buClr>
                          <a:srgbClr val="000000"/>
                        </a:buClr>
                        <a:buSzPts val="1800"/>
                        <a:buFont typeface="Arial"/>
                        <a:buNone/>
                      </a:pPr>
                      <a:r>
                        <a:t/>
                      </a:r>
                      <a:endParaRPr sz="1800" u="none" cap="none" strike="noStrike">
                        <a:latin typeface="Times New Roman"/>
                        <a:ea typeface="Times New Roman"/>
                        <a:cs typeface="Times New Roman"/>
                        <a:sym typeface="Times New Roman"/>
                      </a:endParaRPr>
                    </a:p>
                  </a:txBody>
                  <a:tcPr marT="45725" marB="45725" marR="91450" marL="91450"/>
                </a:tc>
              </a:tr>
            </a:tbl>
          </a:graphicData>
        </a:graphic>
      </p:graphicFrame>
      <p:sp>
        <p:nvSpPr>
          <p:cNvPr id="149" name="Google Shape;149;g328a3676c5b_3_0"/>
          <p:cNvSpPr txBox="1"/>
          <p:nvPr/>
        </p:nvSpPr>
        <p:spPr>
          <a:xfrm>
            <a:off x="583075" y="6430900"/>
            <a:ext cx="2557200" cy="216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888888"/>
              </a:solidFill>
              <a:latin typeface="Calibri"/>
              <a:ea typeface="Calibri"/>
              <a:cs typeface="Calibri"/>
              <a:sym typeface="Calibri"/>
            </a:endParaRPr>
          </a:p>
        </p:txBody>
      </p:sp>
      <p:sp>
        <p:nvSpPr>
          <p:cNvPr id="150" name="Google Shape;150;g328a3676c5b_3_0"/>
          <p:cNvSpPr txBox="1"/>
          <p:nvPr/>
        </p:nvSpPr>
        <p:spPr>
          <a:xfrm>
            <a:off x="199250" y="6430900"/>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6"/>
          <p:cNvSpPr txBox="1"/>
          <p:nvPr>
            <p:ph type="title"/>
          </p:nvPr>
        </p:nvSpPr>
        <p:spPr>
          <a:xfrm>
            <a:off x="570375" y="80650"/>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latin typeface="Times New Roman"/>
                <a:ea typeface="Times New Roman"/>
                <a:cs typeface="Times New Roman"/>
                <a:sym typeface="Times New Roman"/>
              </a:rPr>
              <a:t>Methodology</a:t>
            </a:r>
            <a:endParaRPr>
              <a:latin typeface="Times New Roman"/>
              <a:ea typeface="Times New Roman"/>
              <a:cs typeface="Times New Roman"/>
              <a:sym typeface="Times New Roman"/>
            </a:endParaRPr>
          </a:p>
        </p:txBody>
      </p:sp>
      <p:sp>
        <p:nvSpPr>
          <p:cNvPr id="156" name="Google Shape;156;p6"/>
          <p:cNvSpPr txBox="1"/>
          <p:nvPr>
            <p:ph idx="11" type="ftr"/>
          </p:nvPr>
        </p:nvSpPr>
        <p:spPr>
          <a:xfrm>
            <a:off x="4485527" y="6356350"/>
            <a:ext cx="3042300" cy="4185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Stress detection and intervention</a:t>
            </a:r>
            <a:endParaRPr/>
          </a:p>
        </p:txBody>
      </p:sp>
      <p:sp>
        <p:nvSpPr>
          <p:cNvPr id="157" name="Google Shape;157;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58" name="Google Shape;158;p6"/>
          <p:cNvPicPr preferRelativeResize="0"/>
          <p:nvPr/>
        </p:nvPicPr>
        <p:blipFill rotWithShape="1">
          <a:blip r:embed="rId3">
            <a:alphaModFix/>
          </a:blip>
          <a:srcRect b="0" l="0" r="0" t="0"/>
          <a:stretch/>
        </p:blipFill>
        <p:spPr>
          <a:xfrm>
            <a:off x="2475025" y="1289738"/>
            <a:ext cx="7063302" cy="1666875"/>
          </a:xfrm>
          <a:prstGeom prst="rect">
            <a:avLst/>
          </a:prstGeom>
          <a:noFill/>
          <a:ln>
            <a:noFill/>
          </a:ln>
        </p:spPr>
      </p:pic>
      <p:sp>
        <p:nvSpPr>
          <p:cNvPr id="159" name="Google Shape;159;p6"/>
          <p:cNvSpPr txBox="1"/>
          <p:nvPr/>
        </p:nvSpPr>
        <p:spPr>
          <a:xfrm>
            <a:off x="466125" y="3108150"/>
            <a:ext cx="10724100" cy="2692200"/>
          </a:xfrm>
          <a:prstGeom prst="rect">
            <a:avLst/>
          </a:prstGeom>
          <a:noFill/>
          <a:ln>
            <a:noFill/>
          </a:ln>
        </p:spPr>
        <p:txBody>
          <a:bodyPr anchorCtr="0" anchor="t" bIns="91425" lIns="91425" spcFirstLastPara="1" rIns="91425" wrap="square" tIns="91425">
            <a:spAutoFit/>
          </a:bodyPr>
          <a:lstStyle/>
          <a:p>
            <a:pPr indent="-342900" lvl="0" marL="457200" rtl="0" algn="just">
              <a:lnSpc>
                <a:spcPct val="115000"/>
              </a:lnSpc>
              <a:spcBef>
                <a:spcPts val="1200"/>
              </a:spcBef>
              <a:spcAft>
                <a:spcPts val="0"/>
              </a:spcAft>
              <a:buClr>
                <a:schemeClr val="dk1"/>
              </a:buClr>
              <a:buSzPts val="1800"/>
              <a:buAutoNum type="arabicPeriod"/>
            </a:pPr>
            <a:r>
              <a:rPr b="1" lang="en-US" sz="1800">
                <a:solidFill>
                  <a:schemeClr val="dk1"/>
                </a:solidFill>
                <a:latin typeface="Times New Roman"/>
                <a:ea typeface="Times New Roman"/>
                <a:cs typeface="Times New Roman"/>
                <a:sym typeface="Times New Roman"/>
              </a:rPr>
              <a:t>Dataset</a:t>
            </a:r>
            <a:r>
              <a:rPr lang="en-US" sz="1800">
                <a:solidFill>
                  <a:schemeClr val="dk1"/>
                </a:solidFill>
                <a:latin typeface="Times New Roman"/>
                <a:ea typeface="Times New Roman"/>
                <a:cs typeface="Times New Roman"/>
                <a:sym typeface="Times New Roman"/>
              </a:rPr>
              <a:t>: CK+ dataset with 981 grayscale images and 7 emotions (Anger, Contempt, Disgust, Fear, Happy, Sadness, Surprise).</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AutoNum type="arabicPeriod"/>
            </a:pPr>
            <a:r>
              <a:rPr b="1" lang="en-US" sz="1800">
                <a:solidFill>
                  <a:schemeClr val="dk1"/>
                </a:solidFill>
                <a:latin typeface="Times New Roman"/>
                <a:ea typeface="Times New Roman"/>
                <a:cs typeface="Times New Roman"/>
                <a:sym typeface="Times New Roman"/>
              </a:rPr>
              <a:t>Preprocessing</a:t>
            </a:r>
            <a:r>
              <a:rPr lang="en-US" sz="1800">
                <a:solidFill>
                  <a:schemeClr val="dk1"/>
                </a:solidFill>
                <a:latin typeface="Times New Roman"/>
                <a:ea typeface="Times New Roman"/>
                <a:cs typeface="Times New Roman"/>
                <a:sym typeface="Times New Roman"/>
              </a:rPr>
              <a:t>: Converted to grayscale, resize to 48x48, normalize to [0, 1].</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AutoNum type="arabicPeriod"/>
            </a:pPr>
            <a:r>
              <a:rPr b="1" lang="en-US" sz="1800">
                <a:solidFill>
                  <a:schemeClr val="dk1"/>
                </a:solidFill>
                <a:latin typeface="Times New Roman"/>
                <a:ea typeface="Times New Roman"/>
                <a:cs typeface="Times New Roman"/>
                <a:sym typeface="Times New Roman"/>
              </a:rPr>
              <a:t>Labeling</a:t>
            </a:r>
            <a:r>
              <a:rPr lang="en-US" sz="1800">
                <a:solidFill>
                  <a:schemeClr val="dk1"/>
                </a:solidFill>
                <a:latin typeface="Times New Roman"/>
                <a:ea typeface="Times New Roman"/>
                <a:cs typeface="Times New Roman"/>
                <a:sym typeface="Times New Roman"/>
              </a:rPr>
              <a:t>: One-hot encoding (3 classes: Positive, Negative, Neutral).</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AutoNum type="arabicPeriod"/>
            </a:pPr>
            <a:r>
              <a:rPr b="1" lang="en-US" sz="1800">
                <a:solidFill>
                  <a:schemeClr val="dk1"/>
                </a:solidFill>
                <a:latin typeface="Times New Roman"/>
                <a:ea typeface="Times New Roman"/>
                <a:cs typeface="Times New Roman"/>
                <a:sym typeface="Times New Roman"/>
              </a:rPr>
              <a:t>Split</a:t>
            </a:r>
            <a:r>
              <a:rPr lang="en-US" sz="1800">
                <a:solidFill>
                  <a:schemeClr val="dk1"/>
                </a:solidFill>
                <a:latin typeface="Times New Roman"/>
                <a:ea typeface="Times New Roman"/>
                <a:cs typeface="Times New Roman"/>
                <a:sym typeface="Times New Roman"/>
              </a:rPr>
              <a:t>: 75% training, 25% testing.</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AutoNum type="arabicPeriod"/>
            </a:pPr>
            <a:r>
              <a:rPr b="1" lang="en-US" sz="1800">
                <a:solidFill>
                  <a:schemeClr val="dk1"/>
                </a:solidFill>
                <a:latin typeface="Times New Roman"/>
                <a:ea typeface="Times New Roman"/>
                <a:cs typeface="Times New Roman"/>
                <a:sym typeface="Times New Roman"/>
              </a:rPr>
              <a:t>CNN Model</a:t>
            </a:r>
            <a:r>
              <a:rPr lang="en-US" sz="1800">
                <a:solidFill>
                  <a:schemeClr val="dk1"/>
                </a:solidFill>
                <a:latin typeface="Times New Roman"/>
                <a:ea typeface="Times New Roman"/>
                <a:cs typeface="Times New Roman"/>
                <a:sym typeface="Times New Roman"/>
              </a:rPr>
              <a:t>: Feature extraction, classification, Adam optimizer, 50 epochs, batch size 32.</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AutoNum type="arabicPeriod"/>
            </a:pPr>
            <a:r>
              <a:rPr b="1" lang="en-US" sz="1800">
                <a:solidFill>
                  <a:schemeClr val="dk1"/>
                </a:solidFill>
                <a:latin typeface="Times New Roman"/>
                <a:ea typeface="Times New Roman"/>
                <a:cs typeface="Times New Roman"/>
                <a:sym typeface="Times New Roman"/>
              </a:rPr>
              <a:t>Alternative Models</a:t>
            </a:r>
            <a:r>
              <a:rPr lang="en-US" sz="1800">
                <a:solidFill>
                  <a:schemeClr val="dk1"/>
                </a:solidFill>
                <a:latin typeface="Times New Roman"/>
                <a:ea typeface="Times New Roman"/>
                <a:cs typeface="Times New Roman"/>
                <a:sym typeface="Times New Roman"/>
              </a:rPr>
              <a:t>: SVM, KNN, Random Forest, FCN.</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AutoNum type="arabicPeriod"/>
            </a:pPr>
            <a:r>
              <a:rPr b="1" lang="en-US" sz="1800">
                <a:solidFill>
                  <a:schemeClr val="dk1"/>
                </a:solidFill>
                <a:latin typeface="Times New Roman"/>
                <a:ea typeface="Times New Roman"/>
                <a:cs typeface="Times New Roman"/>
                <a:sym typeface="Times New Roman"/>
              </a:rPr>
              <a:t>Goal</a:t>
            </a:r>
            <a:r>
              <a:rPr lang="en-US" sz="1800">
                <a:solidFill>
                  <a:schemeClr val="dk1"/>
                </a:solidFill>
                <a:latin typeface="Times New Roman"/>
                <a:ea typeface="Times New Roman"/>
                <a:cs typeface="Times New Roman"/>
                <a:sym typeface="Times New Roman"/>
              </a:rPr>
              <a:t>: Build an emotion recognition system using machine learning techniques.</a:t>
            </a:r>
            <a:endParaRPr sz="1800">
              <a:solidFill>
                <a:schemeClr val="dk1"/>
              </a:solidFill>
              <a:latin typeface="Times New Roman"/>
              <a:ea typeface="Times New Roman"/>
              <a:cs typeface="Times New Roman"/>
              <a:sym typeface="Times New Roman"/>
            </a:endParaRPr>
          </a:p>
        </p:txBody>
      </p:sp>
      <p:sp>
        <p:nvSpPr>
          <p:cNvPr id="160" name="Google Shape;160;p6"/>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g35d4ddb081c_0_1"/>
          <p:cNvSpPr txBox="1"/>
          <p:nvPr>
            <p:ph type="title"/>
          </p:nvPr>
        </p:nvSpPr>
        <p:spPr>
          <a:xfrm>
            <a:off x="466125" y="97250"/>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latin typeface="Times New Roman"/>
                <a:ea typeface="Times New Roman"/>
                <a:cs typeface="Times New Roman"/>
                <a:sym typeface="Times New Roman"/>
              </a:rPr>
              <a:t>Methodology</a:t>
            </a:r>
            <a:endParaRPr>
              <a:latin typeface="Times New Roman"/>
              <a:ea typeface="Times New Roman"/>
              <a:cs typeface="Times New Roman"/>
              <a:sym typeface="Times New Roman"/>
            </a:endParaRPr>
          </a:p>
        </p:txBody>
      </p:sp>
      <p:sp>
        <p:nvSpPr>
          <p:cNvPr id="166" name="Google Shape;166;g35d4ddb081c_0_1"/>
          <p:cNvSpPr txBox="1"/>
          <p:nvPr>
            <p:ph idx="11" type="ftr"/>
          </p:nvPr>
        </p:nvSpPr>
        <p:spPr>
          <a:xfrm>
            <a:off x="4485527" y="6356350"/>
            <a:ext cx="3042300" cy="4185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Stress detection and intervention</a:t>
            </a:r>
            <a:endParaRPr/>
          </a:p>
        </p:txBody>
      </p:sp>
      <p:sp>
        <p:nvSpPr>
          <p:cNvPr id="167" name="Google Shape;167;g35d4ddb081c_0_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68" name="Google Shape;168;g35d4ddb081c_0_1"/>
          <p:cNvPicPr preferRelativeResize="0"/>
          <p:nvPr/>
        </p:nvPicPr>
        <p:blipFill>
          <a:blip r:embed="rId3">
            <a:alphaModFix/>
          </a:blip>
          <a:stretch>
            <a:fillRect/>
          </a:stretch>
        </p:blipFill>
        <p:spPr>
          <a:xfrm>
            <a:off x="304800" y="1558750"/>
            <a:ext cx="11887196" cy="4435234"/>
          </a:xfrm>
          <a:prstGeom prst="rect">
            <a:avLst/>
          </a:prstGeom>
          <a:noFill/>
          <a:ln>
            <a:noFill/>
          </a:ln>
        </p:spPr>
      </p:pic>
      <p:sp>
        <p:nvSpPr>
          <p:cNvPr id="169" name="Google Shape;169;g35d4ddb081c_0_1"/>
          <p:cNvSpPr txBox="1"/>
          <p:nvPr/>
        </p:nvSpPr>
        <p:spPr>
          <a:xfrm>
            <a:off x="813650" y="6365375"/>
            <a:ext cx="1959600" cy="29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888888"/>
                </a:solidFill>
                <a:latin typeface="Calibri"/>
                <a:ea typeface="Calibri"/>
                <a:cs typeface="Calibri"/>
                <a:sym typeface="Calibri"/>
              </a:rPr>
              <a:t>27</a:t>
            </a:r>
            <a:r>
              <a:rPr b="0" i="0" lang="en-US" sz="1100" u="none" cap="none" strike="noStrike">
                <a:solidFill>
                  <a:srgbClr val="888888"/>
                </a:solidFill>
                <a:latin typeface="Calibri"/>
                <a:ea typeface="Calibri"/>
                <a:cs typeface="Calibri"/>
                <a:sym typeface="Calibri"/>
              </a:rPr>
              <a:t>/0</a:t>
            </a:r>
            <a:r>
              <a:rPr lang="en-US" sz="1100">
                <a:solidFill>
                  <a:srgbClr val="888888"/>
                </a:solidFill>
                <a:latin typeface="Calibri"/>
                <a:ea typeface="Calibri"/>
                <a:cs typeface="Calibri"/>
                <a:sym typeface="Calibri"/>
              </a:rPr>
              <a:t>5</a:t>
            </a:r>
            <a:r>
              <a:rPr b="0" i="0" lang="en-US" sz="1100" u="none" cap="none" strike="noStrike">
                <a:solidFill>
                  <a:srgbClr val="888888"/>
                </a:solidFill>
                <a:latin typeface="Calibri"/>
                <a:ea typeface="Calibri"/>
                <a:cs typeface="Calibri"/>
                <a:sym typeface="Calibri"/>
              </a:rPr>
              <a:t>/2025</a:t>
            </a:r>
            <a:endParaRPr b="0" i="0" sz="1100" u="none" cap="none" strike="noStrike">
              <a:solidFill>
                <a:srgbClr val="888888"/>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2021-10-01T10:27:30Z</dcterms:created>
  <dc:creator>Rohan Pinto</dc:creator>
</cp:coreProperties>
</file>